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notesSlides/notesSlide28.xml" ContentType="application/vnd.openxmlformats-officedocument.presentationml.notesSlide+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notesSlides/notesSlide32.xml" ContentType="application/vnd.openxmlformats-officedocument.presentationml.notesSlide+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5"/>
  </p:notesMasterIdLst>
  <p:handoutMasterIdLst>
    <p:handoutMasterId r:id="rId46"/>
  </p:handoutMasterIdLst>
  <p:sldIdLst>
    <p:sldId id="9711" r:id="rId2"/>
    <p:sldId id="9754" r:id="rId3"/>
    <p:sldId id="9683" r:id="rId4"/>
    <p:sldId id="9707" r:id="rId5"/>
    <p:sldId id="9692" r:id="rId6"/>
    <p:sldId id="9709" r:id="rId7"/>
    <p:sldId id="9719" r:id="rId8"/>
    <p:sldId id="9688" r:id="rId9"/>
    <p:sldId id="9722" r:id="rId10"/>
    <p:sldId id="9724" r:id="rId11"/>
    <p:sldId id="9715" r:id="rId12"/>
    <p:sldId id="9726" r:id="rId13"/>
    <p:sldId id="9728" r:id="rId14"/>
    <p:sldId id="9727" r:id="rId15"/>
    <p:sldId id="9729" r:id="rId16"/>
    <p:sldId id="9730" r:id="rId17"/>
    <p:sldId id="9731" r:id="rId18"/>
    <p:sldId id="9732" r:id="rId19"/>
    <p:sldId id="9733" r:id="rId20"/>
    <p:sldId id="9734" r:id="rId21"/>
    <p:sldId id="9735" r:id="rId22"/>
    <p:sldId id="9718" r:id="rId23"/>
    <p:sldId id="9736" r:id="rId24"/>
    <p:sldId id="9737" r:id="rId25"/>
    <p:sldId id="9738" r:id="rId26"/>
    <p:sldId id="9739" r:id="rId27"/>
    <p:sldId id="9740" r:id="rId28"/>
    <p:sldId id="9741" r:id="rId29"/>
    <p:sldId id="9742" r:id="rId30"/>
    <p:sldId id="9743" r:id="rId31"/>
    <p:sldId id="9744" r:id="rId32"/>
    <p:sldId id="9745" r:id="rId33"/>
    <p:sldId id="9746" r:id="rId34"/>
    <p:sldId id="9717" r:id="rId35"/>
    <p:sldId id="9721" r:id="rId36"/>
    <p:sldId id="9749" r:id="rId37"/>
    <p:sldId id="9748" r:id="rId38"/>
    <p:sldId id="9747" r:id="rId39"/>
    <p:sldId id="9750" r:id="rId40"/>
    <p:sldId id="9751" r:id="rId41"/>
    <p:sldId id="9752" r:id="rId42"/>
    <p:sldId id="9753" r:id="rId43"/>
    <p:sldId id="9712" r:id="rId4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17" autoAdjust="0"/>
    <p:restoredTop sz="96340" autoAdjust="0"/>
  </p:normalViewPr>
  <p:slideViewPr>
    <p:cSldViewPr>
      <p:cViewPr varScale="1">
        <p:scale>
          <a:sx n="74" d="100"/>
          <a:sy n="74" d="100"/>
        </p:scale>
        <p:origin x="802" y="106"/>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302242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13239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50788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183390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123635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113656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409491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294628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19</a:t>
            </a:fld>
            <a:endParaRPr lang="zh-CN" altLang="en-US"/>
          </a:p>
        </p:txBody>
      </p:sp>
    </p:spTree>
    <p:extLst>
      <p:ext uri="{BB962C8B-B14F-4D97-AF65-F5344CB8AC3E}">
        <p14:creationId xmlns:p14="http://schemas.microsoft.com/office/powerpoint/2010/main" val="188661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2135636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306815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16014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22</a:t>
            </a:fld>
            <a:endParaRPr lang="zh-CN" altLang="en-US"/>
          </a:p>
        </p:txBody>
      </p:sp>
    </p:spTree>
    <p:extLst>
      <p:ext uri="{BB962C8B-B14F-4D97-AF65-F5344CB8AC3E}">
        <p14:creationId xmlns:p14="http://schemas.microsoft.com/office/powerpoint/2010/main" val="4125905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264279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3381794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07007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138668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2287670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3628349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30246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1236654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324586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2359252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964242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34</a:t>
            </a:fld>
            <a:endParaRPr lang="zh-CN" altLang="en-US"/>
          </a:p>
        </p:txBody>
      </p:sp>
    </p:spTree>
    <p:extLst>
      <p:ext uri="{BB962C8B-B14F-4D97-AF65-F5344CB8AC3E}">
        <p14:creationId xmlns:p14="http://schemas.microsoft.com/office/powerpoint/2010/main" val="2816227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2386889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extLst>
      <p:ext uri="{BB962C8B-B14F-4D97-AF65-F5344CB8AC3E}">
        <p14:creationId xmlns:p14="http://schemas.microsoft.com/office/powerpoint/2010/main" val="2557079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37</a:t>
            </a:fld>
            <a:endParaRPr lang="zh-CN" altLang="en-US"/>
          </a:p>
        </p:txBody>
      </p:sp>
    </p:spTree>
    <p:extLst>
      <p:ext uri="{BB962C8B-B14F-4D97-AF65-F5344CB8AC3E}">
        <p14:creationId xmlns:p14="http://schemas.microsoft.com/office/powerpoint/2010/main" val="4243702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38</a:t>
            </a:fld>
            <a:endParaRPr lang="zh-CN" altLang="en-US"/>
          </a:p>
        </p:txBody>
      </p:sp>
    </p:spTree>
    <p:extLst>
      <p:ext uri="{BB962C8B-B14F-4D97-AF65-F5344CB8AC3E}">
        <p14:creationId xmlns:p14="http://schemas.microsoft.com/office/powerpoint/2010/main" val="3433906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39</a:t>
            </a:fld>
            <a:endParaRPr lang="zh-CN" altLang="en-US"/>
          </a:p>
        </p:txBody>
      </p:sp>
    </p:spTree>
    <p:extLst>
      <p:ext uri="{BB962C8B-B14F-4D97-AF65-F5344CB8AC3E}">
        <p14:creationId xmlns:p14="http://schemas.microsoft.com/office/powerpoint/2010/main" val="326167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40</a:t>
            </a:fld>
            <a:endParaRPr lang="zh-CN" altLang="en-US"/>
          </a:p>
        </p:txBody>
      </p:sp>
    </p:spTree>
    <p:extLst>
      <p:ext uri="{BB962C8B-B14F-4D97-AF65-F5344CB8AC3E}">
        <p14:creationId xmlns:p14="http://schemas.microsoft.com/office/powerpoint/2010/main" val="2025070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41</a:t>
            </a:fld>
            <a:endParaRPr lang="zh-CN" altLang="en-US"/>
          </a:p>
        </p:txBody>
      </p:sp>
    </p:spTree>
    <p:extLst>
      <p:ext uri="{BB962C8B-B14F-4D97-AF65-F5344CB8AC3E}">
        <p14:creationId xmlns:p14="http://schemas.microsoft.com/office/powerpoint/2010/main" val="2105032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7</a:t>
            </a:fld>
            <a:endParaRPr lang="zh-CN" altLang="en-US"/>
          </a:p>
        </p:txBody>
      </p:sp>
    </p:spTree>
    <p:extLst>
      <p:ext uri="{BB962C8B-B14F-4D97-AF65-F5344CB8AC3E}">
        <p14:creationId xmlns:p14="http://schemas.microsoft.com/office/powerpoint/2010/main" val="247900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9</a:t>
            </a:fld>
            <a:endParaRPr lang="zh-CN" altLang="en-US"/>
          </a:p>
        </p:txBody>
      </p:sp>
    </p:spTree>
    <p:extLst>
      <p:ext uri="{BB962C8B-B14F-4D97-AF65-F5344CB8AC3E}">
        <p14:creationId xmlns:p14="http://schemas.microsoft.com/office/powerpoint/2010/main" val="2710306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2022/12/19</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2022/12/19</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5.xml"/><Relationship Id="rId2" Type="http://schemas.openxmlformats.org/officeDocument/2006/relationships/tags" Target="../tags/tag2.xml"/><Relationship Id="rId16" Type="http://schemas.openxmlformats.org/officeDocument/2006/relationships/image" Target="../media/image2.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46.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7.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27.png"/><Relationship Id="rId5" Type="http://schemas.openxmlformats.org/officeDocument/2006/relationships/image" Target="../media/image2.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2.xml"/><Relationship Id="rId7" Type="http://schemas.openxmlformats.org/officeDocument/2006/relationships/image" Target="../media/image2.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jpeg"/><Relationship Id="rId5" Type="http://schemas.openxmlformats.org/officeDocument/2006/relationships/notesSlide" Target="../notesSlides/notesSlide35.xml"/><Relationship Id="rId4" Type="http://schemas.openxmlformats.org/officeDocument/2006/relationships/slideLayout" Target="../slideLayouts/slideLayout3.xml"/><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5.xml"/><Relationship Id="rId7" Type="http://schemas.openxmlformats.org/officeDocument/2006/relationships/image" Target="../media/image2.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jpeg"/><Relationship Id="rId5" Type="http://schemas.openxmlformats.org/officeDocument/2006/relationships/notesSlide" Target="../notesSlides/notesSlide36.xml"/><Relationship Id="rId4" Type="http://schemas.openxmlformats.org/officeDocument/2006/relationships/slideLayout" Target="../slideLayouts/slideLayout3.xml"/><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58.xml"/><Relationship Id="rId7" Type="http://schemas.openxmlformats.org/officeDocument/2006/relationships/image" Target="../media/image2.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jpeg"/><Relationship Id="rId5" Type="http://schemas.openxmlformats.org/officeDocument/2006/relationships/notesSlide" Target="../notesSlides/notesSlide37.xml"/><Relationship Id="rId4" Type="http://schemas.openxmlformats.org/officeDocument/2006/relationships/slideLayout" Target="../slideLayouts/slideLayout3.xml"/><Relationship Id="rId9"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61.xml"/><Relationship Id="rId7" Type="http://schemas.openxmlformats.org/officeDocument/2006/relationships/image" Target="../media/image2.jpe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jpeg"/><Relationship Id="rId5" Type="http://schemas.openxmlformats.org/officeDocument/2006/relationships/notesSlide" Target="../notesSlides/notesSlide38.xml"/><Relationship Id="rId4" Type="http://schemas.openxmlformats.org/officeDocument/2006/relationships/slideLayout" Target="../slideLayouts/slideLayout3.xml"/><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64.xml"/><Relationship Id="rId7" Type="http://schemas.openxmlformats.org/officeDocument/2006/relationships/image" Target="../media/image2.jpe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jpeg"/><Relationship Id="rId5" Type="http://schemas.openxmlformats.org/officeDocument/2006/relationships/notesSlide" Target="../notesSlides/notesSlide39.xml"/><Relationship Id="rId4" Type="http://schemas.openxmlformats.org/officeDocument/2006/relationships/slideLayout" Target="../slideLayouts/slideLayout3.xml"/><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67.xml"/><Relationship Id="rId7" Type="http://schemas.openxmlformats.org/officeDocument/2006/relationships/image" Target="../media/image2.jpe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jpeg"/><Relationship Id="rId5" Type="http://schemas.openxmlformats.org/officeDocument/2006/relationships/notesSlide" Target="../notesSlides/notesSlide40.xml"/><Relationship Id="rId4" Type="http://schemas.openxmlformats.org/officeDocument/2006/relationships/slideLayout" Target="../slideLayouts/slideLayout3.xml"/><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70.xml"/><Relationship Id="rId7" Type="http://schemas.openxmlformats.org/officeDocument/2006/relationships/image" Target="../media/image2.jpe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jpeg"/><Relationship Id="rId5" Type="http://schemas.openxmlformats.org/officeDocument/2006/relationships/notesSlide" Target="../notesSlides/notesSlide41.xml"/><Relationship Id="rId4" Type="http://schemas.openxmlformats.org/officeDocument/2006/relationships/slideLayout" Target="../slideLayouts/slideLayout3.xml"/><Relationship Id="rId9"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971948" y="679334"/>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23" name="Half Frame 6"/>
          <p:cNvSpPr/>
          <p:nvPr/>
        </p:nvSpPr>
        <p:spPr>
          <a:xfrm rot="16200000" flipV="1">
            <a:off x="11412163" y="5116836"/>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6124575" y="1136761"/>
            <a:ext cx="6656458" cy="4062651"/>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ĐỒ ÁN MÔN HỌC</a:t>
            </a:r>
            <a:r>
              <a:rPr lang="en-US" sz="2800" dirty="0">
                <a:solidFill>
                  <a:schemeClr val="bg1"/>
                </a:solidFill>
                <a:latin typeface="Times New Roman" panose="02020603050405020304" pitchFamily="18" charset="0"/>
                <a:cs typeface="Times New Roman" panose="02020603050405020304" pitchFamily="18" charset="0"/>
              </a:rPr>
              <a:t> </a:t>
            </a:r>
            <a:endParaRPr lang="en-US" sz="6000" dirty="0">
              <a:solidFill>
                <a:schemeClr val="bg1"/>
              </a:solidFill>
              <a:latin typeface="Times New Roman" panose="02020603050405020304" pitchFamily="18" charset="0"/>
              <a:cs typeface="Times New Roman" panose="02020603050405020304" pitchFamily="18" charset="0"/>
            </a:endParaRPr>
          </a:p>
          <a:p>
            <a:pPr algn="ctr"/>
            <a:r>
              <a:rPr lang="en-US" sz="2800" b="1" dirty="0">
                <a:solidFill>
                  <a:schemeClr val="bg1"/>
                </a:solidFill>
                <a:latin typeface="Times New Roman" panose="02020603050405020304" pitchFamily="18" charset="0"/>
                <a:cs typeface="Times New Roman" panose="02020603050405020304" pitchFamily="18" charset="0"/>
              </a:rPr>
              <a:t>PHÁT TRIỂN ỨNG DỤNG TRÊN THIẾT BỊ DI ĐỘNG</a:t>
            </a:r>
          </a:p>
          <a:p>
            <a:pPr algn="ctr"/>
            <a:r>
              <a:rPr lang="en-US" sz="2000" dirty="0">
                <a:solidFill>
                  <a:schemeClr val="bg1"/>
                </a:solidFill>
                <a:latin typeface="Times New Roman" panose="02020603050405020304" pitchFamily="18" charset="0"/>
                <a:cs typeface="Times New Roman" panose="02020603050405020304" pitchFamily="18" charset="0"/>
              </a:rPr>
              <a:t> </a:t>
            </a:r>
            <a:endParaRPr lang="en-US" sz="4800" dirty="0">
              <a:solidFill>
                <a:schemeClr val="bg1"/>
              </a:solidFill>
              <a:latin typeface="Times New Roman" panose="02020603050405020304" pitchFamily="18" charset="0"/>
              <a:cs typeface="Times New Roman" panose="02020603050405020304" pitchFamily="18" charset="0"/>
            </a:endParaRPr>
          </a:p>
          <a:p>
            <a:pPr algn="ctr"/>
            <a:r>
              <a:rPr lang="en-US" sz="3200" b="1" dirty="0" err="1">
                <a:solidFill>
                  <a:schemeClr val="bg1"/>
                </a:solidFill>
                <a:latin typeface="Times New Roman" panose="02020603050405020304" pitchFamily="18" charset="0"/>
                <a:cs typeface="Times New Roman" panose="02020603050405020304" pitchFamily="18" charset="0"/>
              </a:rPr>
              <a:t>Ứng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Dụng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Đọc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Truyện</a:t>
            </a:r>
            <a:r>
              <a:rPr lang="en-US" sz="3200" b="1" dirty="0">
                <a:solidFill>
                  <a:schemeClr val="bg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 </a:t>
            </a:r>
            <a:endParaRPr lang="en-US" sz="6600" dirty="0">
              <a:solidFill>
                <a:schemeClr val="bg1"/>
              </a:solidFill>
              <a:latin typeface="Times New Roman" panose="02020603050405020304" pitchFamily="18" charset="0"/>
              <a:cs typeface="Times New Roman" panose="02020603050405020304" pitchFamily="18" charset="0"/>
            </a:endParaRPr>
          </a:p>
          <a:p>
            <a:pPr algn="ctr"/>
            <a:endParaRPr lang="en-US" altLang="zh-CN" sz="66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a:p>
            <a:pPr algn="ct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Giảng</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viên</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hướng</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dẫn</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p>
          <a:p>
            <a:pPr algn="ct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Nguyễn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Đỗ</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Thái</a:t>
            </a:r>
            <a:r>
              <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 </a:t>
            </a:r>
            <a:r>
              <a:rPr lang="en-US" altLang="zh-CN" sz="2800" spc="300" dirty="0" err="1">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Nguyên</a:t>
            </a:r>
            <a:endParaRPr lang="en-US" altLang="zh-CN" sz="2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grpSp>
        <p:nvGrpSpPr>
          <p:cNvPr id="28" name="组合 27"/>
          <p:cNvGrpSpPr/>
          <p:nvPr/>
        </p:nvGrpSpPr>
        <p:grpSpPr>
          <a:xfrm>
            <a:off x="9275888" y="5166114"/>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grpSp>
      </p:grpSp>
      <p:grpSp>
        <p:nvGrpSpPr>
          <p:cNvPr id="35" name="组合 34"/>
          <p:cNvGrpSpPr/>
          <p:nvPr/>
        </p:nvGrpSpPr>
        <p:grpSpPr>
          <a:xfrm>
            <a:off x="10002967" y="5161427"/>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40" name="组合 39"/>
          <p:cNvGrpSpPr/>
          <p:nvPr/>
        </p:nvGrpSpPr>
        <p:grpSpPr>
          <a:xfrm>
            <a:off x="11412163" y="5180691"/>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7" name="组合 46"/>
          <p:cNvGrpSpPr/>
          <p:nvPr/>
        </p:nvGrpSpPr>
        <p:grpSpPr>
          <a:xfrm>
            <a:off x="10718360" y="5190081"/>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grpSp>
      <p:cxnSp>
        <p:nvCxnSpPr>
          <p:cNvPr id="52" name="直接连接符 51"/>
          <p:cNvCxnSpPr>
            <a:cxnSpLocks/>
          </p:cNvCxnSpPr>
          <p:nvPr/>
        </p:nvCxnSpPr>
        <p:spPr>
          <a:xfrm>
            <a:off x="7047307" y="3832349"/>
            <a:ext cx="4887401"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570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5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Scale>
                                      <p:cBhvr>
                                        <p:cTn id="29"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8"/>
                                        </p:tgtEl>
                                        <p:attrNameLst>
                                          <p:attrName>ppt_x</p:attrName>
                                          <p:attrName>ppt_y</p:attrName>
                                        </p:attrNameLst>
                                      </p:cBhvr>
                                    </p:animMotion>
                                    <p:animEffect transition="in" filter="fade">
                                      <p:cBhvr>
                                        <p:cTn id="31" dur="1000"/>
                                        <p:tgtEl>
                                          <p:spTgt spid="28"/>
                                        </p:tgtEl>
                                      </p:cBhvr>
                                    </p:animEffect>
                                  </p:childTnLst>
                                </p:cTn>
                              </p:par>
                              <p:par>
                                <p:cTn id="32" presetID="52"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Scale>
                                      <p:cBhvr>
                                        <p:cTn id="3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5"/>
                                        </p:tgtEl>
                                        <p:attrNameLst>
                                          <p:attrName>ppt_x</p:attrName>
                                          <p:attrName>ppt_y</p:attrName>
                                        </p:attrNameLst>
                                      </p:cBhvr>
                                    </p:animMotion>
                                    <p:animEffect transition="in" filter="fade">
                                      <p:cBhvr>
                                        <p:cTn id="36" dur="1000"/>
                                        <p:tgtEl>
                                          <p:spTgt spid="35"/>
                                        </p:tgtEl>
                                      </p:cBhvr>
                                    </p:animEffect>
                                  </p:childTnLst>
                                </p:cTn>
                              </p:par>
                              <p:par>
                                <p:cTn id="37" presetID="52" presetClass="entr" presetSubtype="0" fill="hold" nodeType="withEffect">
                                  <p:stCondLst>
                                    <p:cond delay="450"/>
                                  </p:stCondLst>
                                  <p:childTnLst>
                                    <p:set>
                                      <p:cBhvr>
                                        <p:cTn id="38" dur="1" fill="hold">
                                          <p:stCondLst>
                                            <p:cond delay="0"/>
                                          </p:stCondLst>
                                        </p:cTn>
                                        <p:tgtEl>
                                          <p:spTgt spid="47"/>
                                        </p:tgtEl>
                                        <p:attrNameLst>
                                          <p:attrName>style.visibility</p:attrName>
                                        </p:attrNameLst>
                                      </p:cBhvr>
                                      <p:to>
                                        <p:strVal val="visible"/>
                                      </p:to>
                                    </p:set>
                                    <p:animScale>
                                      <p:cBhvr>
                                        <p:cTn id="39"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7"/>
                                        </p:tgtEl>
                                        <p:attrNameLst>
                                          <p:attrName>ppt_x</p:attrName>
                                          <p:attrName>ppt_y</p:attrName>
                                        </p:attrNameLst>
                                      </p:cBhvr>
                                    </p:animMotion>
                                    <p:animEffect transition="in" filter="fade">
                                      <p:cBhvr>
                                        <p:cTn id="41" dur="1000"/>
                                        <p:tgtEl>
                                          <p:spTgt spid="47"/>
                                        </p:tgtEl>
                                      </p:cBhvr>
                                    </p:animEffect>
                                  </p:childTnLst>
                                </p:cTn>
                              </p:par>
                              <p:par>
                                <p:cTn id="42" presetID="52" presetClass="entr" presetSubtype="0" fill="hold" nodeType="withEffect">
                                  <p:stCondLst>
                                    <p:cond delay="600"/>
                                  </p:stCondLst>
                                  <p:childTnLst>
                                    <p:set>
                                      <p:cBhvr>
                                        <p:cTn id="43" dur="1" fill="hold">
                                          <p:stCondLst>
                                            <p:cond delay="0"/>
                                          </p:stCondLst>
                                        </p:cTn>
                                        <p:tgtEl>
                                          <p:spTgt spid="40"/>
                                        </p:tgtEl>
                                        <p:attrNameLst>
                                          <p:attrName>style.visibility</p:attrName>
                                        </p:attrNameLst>
                                      </p:cBhvr>
                                      <p:to>
                                        <p:strVal val="visible"/>
                                      </p:to>
                                    </p:set>
                                    <p:animScale>
                                      <p:cBhvr>
                                        <p:cTn id="44"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40"/>
                                        </p:tgtEl>
                                        <p:attrNameLst>
                                          <p:attrName>ppt_x</p:attrName>
                                          <p:attrName>ppt_y</p:attrName>
                                        </p:attrNameLst>
                                      </p:cBhvr>
                                    </p:animMotion>
                                    <p:animEffect transition="in" filter="fade">
                                      <p:cBhvr>
                                        <p:cTn id="4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7"/>
          <p:cNvSpPr txBox="1"/>
          <p:nvPr/>
        </p:nvSpPr>
        <p:spPr>
          <a:xfrm>
            <a:off x="8396280" y="2178833"/>
            <a:ext cx="4262743" cy="1142593"/>
          </a:xfrm>
          <a:prstGeom prst="rect">
            <a:avLst/>
          </a:prstGeom>
          <a:noFill/>
        </p:spPr>
        <p:txBody>
          <a:bodyPr wrap="square" lIns="101208" tIns="0" rIns="101208" bIns="0" anchor="ctr" anchorCtr="0">
            <a:noAutofit/>
          </a:bodyPr>
          <a:lstStyle/>
          <a:p>
            <a:pPr defTabSz="1285240">
              <a:lnSpc>
                <a:spcPct val="120000"/>
              </a:lnSpc>
              <a:defRPr/>
            </a:pPr>
            <a:r>
              <a:rPr lang="vi-VN" sz="2000" dirty="0">
                <a:solidFill>
                  <a:schemeClr val="bg1"/>
                </a:solidFill>
                <a:latin typeface="Times New Roman" panose="02020603050405020304" pitchFamily="18" charset="0"/>
                <a:cs typeface="Times New Roman" panose="02020603050405020304" pitchFamily="18" charset="0"/>
              </a:rPr>
              <a:t>Cho phép người dùng có thể tìm ra truyện có nội dung đúng với từ khóa. </a:t>
            </a:r>
            <a:endPar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6" name="矩形 15"/>
          <p:cNvSpPr/>
          <p:nvPr/>
        </p:nvSpPr>
        <p:spPr>
          <a:xfrm>
            <a:off x="8396280" y="2004606"/>
            <a:ext cx="1999541" cy="213799"/>
          </a:xfrm>
          <a:prstGeom prst="rect">
            <a:avLst/>
          </a:prstGeom>
        </p:spPr>
        <p:txBody>
          <a:bodyPr wrap="none" lIns="101208" tIns="0" rIns="101208" bIns="0">
            <a:noAutofit/>
          </a:bodyPr>
          <a:lstStyle/>
          <a:p>
            <a:pPr defTabSz="1285240">
              <a:defRPr/>
            </a:pP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tìm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kiếm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truyện</a:t>
            </a:r>
            <a:r>
              <a:rPr lang="en-US" sz="2400" b="1" dirty="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 </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文本框 25"/>
          <p:cNvSpPr txBox="1"/>
          <p:nvPr/>
        </p:nvSpPr>
        <p:spPr>
          <a:xfrm>
            <a:off x="8396281" y="4987766"/>
            <a:ext cx="3704801" cy="788799"/>
          </a:xfrm>
          <a:prstGeom prst="rect">
            <a:avLst/>
          </a:prstGeom>
          <a:noFill/>
        </p:spPr>
        <p:txBody>
          <a:bodyPr wrap="square" lIns="101208" tIns="0" rIns="101208" bIns="0" anchor="ctr" anchorCtr="0">
            <a:noAutofit/>
          </a:bodyPr>
          <a:lstStyle/>
          <a:p>
            <a:pPr defTabSz="1285240">
              <a:lnSpc>
                <a:spcPct val="120000"/>
              </a:lnSpc>
              <a:defRPr/>
            </a:pPr>
            <a:r>
              <a:rPr lang="en-US" sz="2000" dirty="0">
                <a:solidFill>
                  <a:schemeClr val="bg1"/>
                </a:solidFill>
                <a:latin typeface="Times New Roman" panose="02020603050405020304" pitchFamily="18" charset="0"/>
                <a:cs typeface="Times New Roman" panose="02020603050405020304" pitchFamily="18" charset="0"/>
              </a:rPr>
              <a:t>Cho </a:t>
            </a:r>
            <a:r>
              <a:rPr lang="en-US" sz="2000" dirty="0" err="1">
                <a:solidFill>
                  <a:schemeClr val="bg1"/>
                </a:solidFill>
                <a:latin typeface="Times New Roman" panose="02020603050405020304" pitchFamily="18" charset="0"/>
                <a:cs typeface="Times New Roman" panose="02020603050405020304" pitchFamily="18" charset="0"/>
              </a:rPr>
              <a:t>phép</a:t>
            </a:r>
            <a:r>
              <a:rPr lang="en-US" sz="2000" dirty="0">
                <a:solidFill>
                  <a:schemeClr val="bg1"/>
                </a:solidFill>
                <a:latin typeface="Times New Roman" panose="02020603050405020304" pitchFamily="18" charset="0"/>
                <a:cs typeface="Times New Roman" panose="02020603050405020304" pitchFamily="18" charset="0"/>
              </a:rPr>
              <a:t> admin </a:t>
            </a:r>
            <a:r>
              <a:rPr lang="en-US" sz="2000" dirty="0" err="1">
                <a:solidFill>
                  <a:schemeClr val="bg1"/>
                </a:solidFill>
                <a:latin typeface="Times New Roman" panose="02020603050405020304" pitchFamily="18" charset="0"/>
                <a:cs typeface="Times New Roman" panose="02020603050405020304" pitchFamily="18" charset="0"/>
              </a:rPr>
              <a:t>đăng</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hoặc</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xoá</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một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mẫu</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truyện</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bất</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err="1">
                <a:solidFill>
                  <a:schemeClr val="bg1"/>
                </a:solidFill>
                <a:latin typeface="Times New Roman" panose="02020603050405020304" pitchFamily="18" charset="0"/>
                <a:cs typeface="Times New Roman" panose="02020603050405020304" pitchFamily="18" charset="0"/>
              </a:rPr>
              <a:t>kì</a:t>
            </a:r>
            <a:r>
              <a:rPr lang="en-US" sz="2000" dirty="0">
                <a:solidFill>
                  <a:schemeClr val="bg1"/>
                </a:solidFill>
                <a:latin typeface="Times New Roman" panose="02020603050405020304" pitchFamily="18" charset="0"/>
                <a:cs typeface="Times New Roman" panose="02020603050405020304" pitchFamily="18" charset="0"/>
              </a:rPr>
              <a:t>. </a:t>
            </a:r>
            <a:endPar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8" name="矩形 17"/>
          <p:cNvSpPr/>
          <p:nvPr/>
        </p:nvSpPr>
        <p:spPr>
          <a:xfrm>
            <a:off x="8396280" y="4622887"/>
            <a:ext cx="1999541" cy="213799"/>
          </a:xfrm>
          <a:prstGeom prst="rect">
            <a:avLst/>
          </a:prstGeom>
        </p:spPr>
        <p:txBody>
          <a:bodyPr wrap="none" lIns="101208" tIns="0" rIns="101208" bIns="0">
            <a:noAutofit/>
          </a:bodyPr>
          <a:lstStyle/>
          <a:p>
            <a:pPr defTabSz="1285240">
              <a:defRPr/>
            </a:pP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hoặc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xoá</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truyện</a:t>
            </a:r>
            <a:r>
              <a:rPr lang="en-US" sz="2400" b="1" dirty="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 </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文本框 27"/>
          <p:cNvSpPr txBox="1"/>
          <p:nvPr/>
        </p:nvSpPr>
        <p:spPr>
          <a:xfrm>
            <a:off x="336020" y="5289802"/>
            <a:ext cx="4114296" cy="1056360"/>
          </a:xfrm>
          <a:prstGeom prst="rect">
            <a:avLst/>
          </a:prstGeom>
          <a:noFill/>
        </p:spPr>
        <p:txBody>
          <a:bodyPr wrap="square" lIns="101208" tIns="0" rIns="101208" bIns="0" anchor="ctr" anchorCtr="0">
            <a:noAutofit/>
          </a:bodyPr>
          <a:lstStyle/>
          <a:p>
            <a:r>
              <a:rPr lang="vi-VN" sz="2000" dirty="0">
                <a:solidFill>
                  <a:schemeClr val="bg1"/>
                </a:solidFill>
                <a:latin typeface="Times New Roman" panose="02020603050405020304" pitchFamily="18" charset="0"/>
                <a:cs typeface="Times New Roman" panose="02020603050405020304" pitchFamily="18" charset="0"/>
              </a:rPr>
              <a:t>Cho phép người dùng đăng ký một tài khoản để đọc truyện. </a:t>
            </a:r>
          </a:p>
          <a:p>
            <a:r>
              <a:rPr lang="vi-VN" sz="2000" dirty="0">
                <a:solidFill>
                  <a:schemeClr val="bg1"/>
                </a:solidFill>
                <a:latin typeface="Times New Roman" panose="02020603050405020304" pitchFamily="18" charset="0"/>
                <a:cs typeface="Times New Roman" panose="02020603050405020304" pitchFamily="18" charset="0"/>
              </a:rPr>
              <a:t>Thông tin đăng ký bao gồm tên đăng nhập, mật khẩu và gmail</a:t>
            </a:r>
          </a:p>
          <a:p>
            <a:pPr algn="r" defTabSz="1285240">
              <a:lnSpc>
                <a:spcPct val="120000"/>
              </a:lnSpc>
              <a:defRPr/>
            </a:pP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矩形 19"/>
          <p:cNvSpPr/>
          <p:nvPr/>
        </p:nvSpPr>
        <p:spPr>
          <a:xfrm>
            <a:off x="2423003" y="4636122"/>
            <a:ext cx="1999541" cy="213799"/>
          </a:xfrm>
          <a:prstGeom prst="rect">
            <a:avLst/>
          </a:prstGeom>
        </p:spPr>
        <p:txBody>
          <a:bodyPr wrap="none" lIns="101208" tIns="0" rIns="101208" bIns="0">
            <a:noAutofit/>
          </a:bodyPr>
          <a:lstStyle/>
          <a:p>
            <a:pPr algn="r" defTabSz="1285240">
              <a:defRPr/>
            </a:pP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ký</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tài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khoản</a:t>
            </a:r>
            <a:r>
              <a:rPr lang="en-US" sz="2400" b="1" dirty="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 </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文本框 29"/>
          <p:cNvSpPr txBox="1"/>
          <p:nvPr/>
        </p:nvSpPr>
        <p:spPr>
          <a:xfrm>
            <a:off x="517369" y="2692397"/>
            <a:ext cx="3884607" cy="581167"/>
          </a:xfrm>
          <a:prstGeom prst="rect">
            <a:avLst/>
          </a:prstGeom>
          <a:noFill/>
        </p:spPr>
        <p:txBody>
          <a:bodyPr wrap="square" lIns="101208" tIns="0" rIns="101208" bIns="0" anchor="ctr" anchorCtr="0">
            <a:noAutofit/>
          </a:bodyPr>
          <a:lstStyle/>
          <a:p>
            <a:r>
              <a:rPr lang="vi-VN" dirty="0">
                <a:solidFill>
                  <a:schemeClr val="bg1"/>
                </a:solidFill>
                <a:latin typeface="Times New Roman" panose="02020603050405020304" pitchFamily="18" charset="0"/>
                <a:cs typeface="Times New Roman" panose="02020603050405020304" pitchFamily="18" charset="0"/>
              </a:rPr>
              <a:t>Mỗi truyện sẽ được liệt kê trong một danh sách bao gồm tên truyện, hình ảnh minh họa. </a:t>
            </a:r>
          </a:p>
          <a:p>
            <a:pPr algn="r" defTabSz="1285240">
              <a:lnSpc>
                <a:spcPct val="120000"/>
              </a:lnSpc>
              <a:defRPr/>
            </a:pP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2423003" y="1984171"/>
            <a:ext cx="1999541" cy="213799"/>
          </a:xfrm>
          <a:prstGeom prst="rect">
            <a:avLst/>
          </a:prstGeom>
        </p:spPr>
        <p:txBody>
          <a:bodyPr wrap="none" lIns="101208" tIns="0" rIns="101208" bIns="0">
            <a:noAutofit/>
          </a:bodyPr>
          <a:lstStyle/>
          <a:p>
            <a:pPr algn="r" defTabSz="1285240">
              <a:defRPr/>
            </a:pPr>
            <a:r>
              <a:rPr lang="en-US" sz="2400" b="1" dirty="0" err="1">
                <a:solidFill>
                  <a:schemeClr val="bg1"/>
                </a:solidFill>
                <a:latin typeface="Times New Roman" panose="02020603050405020304" pitchFamily="18" charset="0"/>
                <a:cs typeface="Times New Roman" panose="02020603050405020304" pitchFamily="18" charset="0"/>
              </a:rPr>
              <a:t>Hiển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thị</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danh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sách</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truyện</a:t>
            </a:r>
            <a:r>
              <a:rPr lang="en-US" sz="2400" b="1" dirty="0">
                <a:solidFill>
                  <a:schemeClr val="bg1"/>
                </a:solidFill>
                <a:latin typeface="Times New Roman" panose="02020603050405020304" pitchFamily="18" charset="0"/>
                <a:cs typeface="Times New Roman" panose="02020603050405020304" pitchFamily="18" charset="0"/>
              </a:rPr>
              <a:t>:</a:t>
            </a:r>
            <a:r>
              <a:rPr lang="en-US" sz="2400" dirty="0">
                <a:solidFill>
                  <a:schemeClr val="bg1"/>
                </a:solidFill>
                <a:latin typeface="Times New Roman" panose="02020603050405020304" pitchFamily="18" charset="0"/>
                <a:cs typeface="Times New Roman" panose="02020603050405020304" pitchFamily="18" charset="0"/>
              </a:rPr>
              <a:t> </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p:nvPr/>
        </p:nvGrpSpPr>
        <p:grpSpPr>
          <a:xfrm>
            <a:off x="4473470" y="2276513"/>
            <a:ext cx="3881176" cy="3138331"/>
            <a:chOff x="3180551" y="1618595"/>
            <a:chExt cx="2761103" cy="2232635"/>
          </a:xfrm>
        </p:grpSpPr>
        <p:sp>
          <p:nvSpPr>
            <p:cNvPr id="8" name="椭圆 7"/>
            <p:cNvSpPr/>
            <p:nvPr/>
          </p:nvSpPr>
          <p:spPr>
            <a:xfrm>
              <a:off x="3940529" y="2105946"/>
              <a:ext cx="1257932" cy="1257932"/>
            </a:xfrm>
            <a:prstGeom prst="ellips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9" name="组合 8"/>
            <p:cNvGrpSpPr/>
            <p:nvPr/>
          </p:nvGrpSpPr>
          <p:grpSpPr>
            <a:xfrm>
              <a:off x="5193927" y="1618595"/>
              <a:ext cx="600454" cy="827147"/>
              <a:chOff x="7106847" y="1621875"/>
              <a:chExt cx="972030" cy="1339009"/>
            </a:xfrm>
          </p:grpSpPr>
          <p:sp>
            <p:nvSpPr>
              <p:cNvPr id="30" name="梯形 29"/>
              <p:cNvSpPr/>
              <p:nvPr/>
            </p:nvSpPr>
            <p:spPr>
              <a:xfrm rot="13500000">
                <a:off x="7528982" y="1860283"/>
                <a:ext cx="788304" cy="311487"/>
              </a:xfrm>
              <a:prstGeom prst="trapezoid">
                <a:avLst>
                  <a:gd name="adj" fmla="val 39970"/>
                </a:avLst>
              </a:pr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箭头: 右 30"/>
              <p:cNvSpPr/>
              <p:nvPr/>
            </p:nvSpPr>
            <p:spPr>
              <a:xfrm rot="8100000">
                <a:off x="7106847" y="1876426"/>
                <a:ext cx="827318" cy="1084458"/>
              </a:xfrm>
              <a:prstGeom prst="rightArrow">
                <a:avLst>
                  <a:gd name="adj1" fmla="val 50000"/>
                  <a:gd name="adj2" fmla="val 5375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10" name="梯形 9"/>
            <p:cNvSpPr/>
            <p:nvPr/>
          </p:nvSpPr>
          <p:spPr>
            <a:xfrm rot="8100000" flipH="1">
              <a:off x="3180551" y="1765868"/>
              <a:ext cx="486960" cy="192415"/>
            </a:xfrm>
            <a:prstGeom prst="trapezoid">
              <a:avLst>
                <a:gd name="adj" fmla="val 39970"/>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箭头: 右 10"/>
            <p:cNvSpPr/>
            <p:nvPr/>
          </p:nvSpPr>
          <p:spPr>
            <a:xfrm rot="13500000" flipH="1">
              <a:off x="3417217" y="1775840"/>
              <a:ext cx="511060" cy="669903"/>
            </a:xfrm>
            <a:prstGeom prst="rightArrow">
              <a:avLst>
                <a:gd name="adj1" fmla="val 50000"/>
                <a:gd name="adj2" fmla="val 5375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2" name="组合 11"/>
            <p:cNvGrpSpPr/>
            <p:nvPr/>
          </p:nvGrpSpPr>
          <p:grpSpPr>
            <a:xfrm>
              <a:off x="5114506" y="3103504"/>
              <a:ext cx="827148" cy="600454"/>
              <a:chOff x="6978277" y="4025687"/>
              <a:chExt cx="1339009" cy="972032"/>
            </a:xfrm>
          </p:grpSpPr>
          <p:sp>
            <p:nvSpPr>
              <p:cNvPr id="28" name="梯形 27"/>
              <p:cNvSpPr/>
              <p:nvPr/>
            </p:nvSpPr>
            <p:spPr>
              <a:xfrm rot="8100000" flipV="1">
                <a:off x="7528982" y="4686232"/>
                <a:ext cx="788304" cy="311487"/>
              </a:xfrm>
              <a:prstGeom prst="trapezoid">
                <a:avLst>
                  <a:gd name="adj" fmla="val 39970"/>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9" name="箭头: 右 28"/>
              <p:cNvSpPr/>
              <p:nvPr/>
            </p:nvSpPr>
            <p:spPr>
              <a:xfrm rot="13500000" flipV="1">
                <a:off x="7106847" y="3897117"/>
                <a:ext cx="827318" cy="1084458"/>
              </a:xfrm>
              <a:prstGeom prst="rightArrow">
                <a:avLst>
                  <a:gd name="adj1" fmla="val 50000"/>
                  <a:gd name="adj2" fmla="val 5375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13" name="梯形 12"/>
            <p:cNvSpPr/>
            <p:nvPr/>
          </p:nvSpPr>
          <p:spPr>
            <a:xfrm rot="13500000" flipH="1" flipV="1">
              <a:off x="3180551" y="3511542"/>
              <a:ext cx="486960" cy="192415"/>
            </a:xfrm>
            <a:prstGeom prst="trapezoid">
              <a:avLst>
                <a:gd name="adj" fmla="val 39970"/>
              </a:avLst>
            </a:prstGeom>
            <a:solidFill>
              <a:schemeClr val="accent6">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箭头: 右 13"/>
            <p:cNvSpPr/>
            <p:nvPr/>
          </p:nvSpPr>
          <p:spPr>
            <a:xfrm rot="8100000" flipH="1" flipV="1">
              <a:off x="3417217" y="3024081"/>
              <a:ext cx="511060" cy="669903"/>
            </a:xfrm>
            <a:prstGeom prst="rightArrow">
              <a:avLst>
                <a:gd name="adj1" fmla="val 50000"/>
                <a:gd name="adj2" fmla="val 5375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矩形 22"/>
            <p:cNvSpPr/>
            <p:nvPr/>
          </p:nvSpPr>
          <p:spPr>
            <a:xfrm>
              <a:off x="3508105" y="1966636"/>
              <a:ext cx="245501" cy="300082"/>
            </a:xfrm>
            <a:prstGeom prst="rect">
              <a:avLst/>
            </a:prstGeom>
          </p:spPr>
          <p:txBody>
            <a:bodyPr wrap="none">
              <a:normAutofit fontScale="92500" lnSpcReduction="20000"/>
            </a:bodyPr>
            <a:lstStyle/>
            <a:p>
              <a:pPr algn="ctr"/>
              <a:r>
                <a:rPr lang="en-US" altLang="zh-CN" sz="281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a:t>
              </a:r>
            </a:p>
          </p:txBody>
        </p:sp>
        <p:sp>
          <p:nvSpPr>
            <p:cNvPr id="24" name="矩形 23"/>
            <p:cNvSpPr/>
            <p:nvPr/>
          </p:nvSpPr>
          <p:spPr>
            <a:xfrm>
              <a:off x="5306120" y="1966636"/>
              <a:ext cx="245501" cy="300082"/>
            </a:xfrm>
            <a:prstGeom prst="rect">
              <a:avLst/>
            </a:prstGeom>
          </p:spPr>
          <p:txBody>
            <a:bodyPr wrap="none">
              <a:normAutofit fontScale="92500" lnSpcReduction="20000"/>
            </a:bodyPr>
            <a:lstStyle/>
            <a:p>
              <a:pPr algn="ctr"/>
              <a:r>
                <a:rPr lang="en-US" altLang="zh-CN" sz="281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a:t>
              </a:r>
            </a:p>
          </p:txBody>
        </p:sp>
        <p:sp>
          <p:nvSpPr>
            <p:cNvPr id="25" name="矩形 24"/>
            <p:cNvSpPr/>
            <p:nvPr/>
          </p:nvSpPr>
          <p:spPr>
            <a:xfrm>
              <a:off x="3508105" y="3203172"/>
              <a:ext cx="245501" cy="300082"/>
            </a:xfrm>
            <a:prstGeom prst="rect">
              <a:avLst/>
            </a:prstGeom>
          </p:spPr>
          <p:txBody>
            <a:bodyPr wrap="none">
              <a:normAutofit fontScale="92500" lnSpcReduction="20000"/>
            </a:bodyPr>
            <a:lstStyle/>
            <a:p>
              <a:pPr algn="ctr"/>
              <a:r>
                <a:rPr lang="en-US" altLang="zh-CN" sz="281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4</a:t>
              </a:r>
            </a:p>
          </p:txBody>
        </p:sp>
        <p:sp>
          <p:nvSpPr>
            <p:cNvPr id="26" name="矩形 25"/>
            <p:cNvSpPr/>
            <p:nvPr/>
          </p:nvSpPr>
          <p:spPr>
            <a:xfrm>
              <a:off x="5306120" y="3203172"/>
              <a:ext cx="245501" cy="300082"/>
            </a:xfrm>
            <a:prstGeom prst="rect">
              <a:avLst/>
            </a:prstGeom>
          </p:spPr>
          <p:txBody>
            <a:bodyPr wrap="none">
              <a:normAutofit fontScale="92500" lnSpcReduction="20000"/>
            </a:bodyPr>
            <a:lstStyle/>
            <a:p>
              <a:pPr algn="ctr"/>
              <a:r>
                <a:rPr lang="en-US" altLang="zh-CN" sz="281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3</a:t>
              </a:r>
            </a:p>
          </p:txBody>
        </p:sp>
        <p:sp>
          <p:nvSpPr>
            <p:cNvPr id="27" name="任意多边形: 形状 26"/>
            <p:cNvSpPr/>
            <p:nvPr/>
          </p:nvSpPr>
          <p:spPr bwMode="auto">
            <a:xfrm>
              <a:off x="4257291" y="2429639"/>
              <a:ext cx="607624" cy="610546"/>
            </a:xfrm>
            <a:custGeom>
              <a:avLst/>
              <a:gdLst>
                <a:gd name="connsiteX0" fmla="*/ 88447 w 330200"/>
                <a:gd name="connsiteY0" fmla="*/ 273050 h 331788"/>
                <a:gd name="connsiteX1" fmla="*/ 80963 w 330200"/>
                <a:gd name="connsiteY1" fmla="*/ 278423 h 331788"/>
                <a:gd name="connsiteX2" fmla="*/ 98426 w 330200"/>
                <a:gd name="connsiteY2" fmla="*/ 290513 h 331788"/>
                <a:gd name="connsiteX3" fmla="*/ 88447 w 330200"/>
                <a:gd name="connsiteY3" fmla="*/ 273050 h 331788"/>
                <a:gd name="connsiteX4" fmla="*/ 130856 w 330200"/>
                <a:gd name="connsiteY4" fmla="*/ 257175 h 331788"/>
                <a:gd name="connsiteX5" fmla="*/ 104775 w 330200"/>
                <a:gd name="connsiteY5" fmla="*/ 264898 h 331788"/>
                <a:gd name="connsiteX6" fmla="*/ 141288 w 330200"/>
                <a:gd name="connsiteY6" fmla="*/ 304800 h 331788"/>
                <a:gd name="connsiteX7" fmla="*/ 130856 w 330200"/>
                <a:gd name="connsiteY7" fmla="*/ 257175 h 331788"/>
                <a:gd name="connsiteX8" fmla="*/ 239255 w 330200"/>
                <a:gd name="connsiteY8" fmla="*/ 180975 h 331788"/>
                <a:gd name="connsiteX9" fmla="*/ 239255 w 330200"/>
                <a:gd name="connsiteY9" fmla="*/ 196465 h 331788"/>
                <a:gd name="connsiteX10" fmla="*/ 210842 w 330200"/>
                <a:gd name="connsiteY10" fmla="*/ 227443 h 331788"/>
                <a:gd name="connsiteX11" fmla="*/ 241838 w 330200"/>
                <a:gd name="connsiteY11" fmla="*/ 258422 h 331788"/>
                <a:gd name="connsiteX12" fmla="*/ 259920 w 330200"/>
                <a:gd name="connsiteY12" fmla="*/ 272620 h 331788"/>
                <a:gd name="connsiteX13" fmla="*/ 243130 w 330200"/>
                <a:gd name="connsiteY13" fmla="*/ 282947 h 331788"/>
                <a:gd name="connsiteX14" fmla="*/ 214716 w 330200"/>
                <a:gd name="connsiteY14" fmla="*/ 275202 h 331788"/>
                <a:gd name="connsiteX15" fmla="*/ 209550 w 330200"/>
                <a:gd name="connsiteY15" fmla="*/ 295854 h 331788"/>
                <a:gd name="connsiteX16" fmla="*/ 239255 w 330200"/>
                <a:gd name="connsiteY16" fmla="*/ 302308 h 331788"/>
                <a:gd name="connsiteX17" fmla="*/ 239255 w 330200"/>
                <a:gd name="connsiteY17" fmla="*/ 319088 h 331788"/>
                <a:gd name="connsiteX18" fmla="*/ 254754 w 330200"/>
                <a:gd name="connsiteY18" fmla="*/ 319088 h 331788"/>
                <a:gd name="connsiteX19" fmla="*/ 254754 w 330200"/>
                <a:gd name="connsiteY19" fmla="*/ 301017 h 331788"/>
                <a:gd name="connsiteX20" fmla="*/ 285750 w 330200"/>
                <a:gd name="connsiteY20" fmla="*/ 270039 h 331788"/>
                <a:gd name="connsiteX21" fmla="*/ 257337 w 330200"/>
                <a:gd name="connsiteY21" fmla="*/ 239060 h 331788"/>
                <a:gd name="connsiteX22" fmla="*/ 236672 w 330200"/>
                <a:gd name="connsiteY22" fmla="*/ 224862 h 331788"/>
                <a:gd name="connsiteX23" fmla="*/ 250879 w 330200"/>
                <a:gd name="connsiteY23" fmla="*/ 214535 h 331788"/>
                <a:gd name="connsiteX24" fmla="*/ 275418 w 330200"/>
                <a:gd name="connsiteY24" fmla="*/ 220989 h 331788"/>
                <a:gd name="connsiteX25" fmla="*/ 280584 w 330200"/>
                <a:gd name="connsiteY25" fmla="*/ 201628 h 331788"/>
                <a:gd name="connsiteX26" fmla="*/ 256045 w 330200"/>
                <a:gd name="connsiteY26" fmla="*/ 196465 h 331788"/>
                <a:gd name="connsiteX27" fmla="*/ 256045 w 330200"/>
                <a:gd name="connsiteY27" fmla="*/ 180975 h 331788"/>
                <a:gd name="connsiteX28" fmla="*/ 239255 w 330200"/>
                <a:gd name="connsiteY28" fmla="*/ 180975 h 331788"/>
                <a:gd name="connsiteX29" fmla="*/ 82550 w 330200"/>
                <a:gd name="connsiteY29" fmla="*/ 177800 h 331788"/>
                <a:gd name="connsiteX30" fmla="*/ 97896 w 330200"/>
                <a:gd name="connsiteY30" fmla="*/ 249238 h 331788"/>
                <a:gd name="connsiteX31" fmla="*/ 128588 w 330200"/>
                <a:gd name="connsiteY31" fmla="*/ 237548 h 331788"/>
                <a:gd name="connsiteX32" fmla="*/ 124751 w 330200"/>
                <a:gd name="connsiteY32" fmla="*/ 177800 h 331788"/>
                <a:gd name="connsiteX33" fmla="*/ 82550 w 330200"/>
                <a:gd name="connsiteY33" fmla="*/ 177800 h 331788"/>
                <a:gd name="connsiteX34" fmla="*/ 23813 w 330200"/>
                <a:gd name="connsiteY34" fmla="*/ 177800 h 331788"/>
                <a:gd name="connsiteX35" fmla="*/ 66675 w 330200"/>
                <a:gd name="connsiteY35" fmla="*/ 266700 h 331788"/>
                <a:gd name="connsiteX36" fmla="*/ 80963 w 330200"/>
                <a:gd name="connsiteY36" fmla="*/ 256393 h 331788"/>
                <a:gd name="connsiteX37" fmla="*/ 64078 w 330200"/>
                <a:gd name="connsiteY37" fmla="*/ 177800 h 331788"/>
                <a:gd name="connsiteX38" fmla="*/ 23813 w 330200"/>
                <a:gd name="connsiteY38" fmla="*/ 177800 h 331788"/>
                <a:gd name="connsiteX39" fmla="*/ 247650 w 330200"/>
                <a:gd name="connsiteY39" fmla="*/ 166687 h 331788"/>
                <a:gd name="connsiteX40" fmla="*/ 330200 w 330200"/>
                <a:gd name="connsiteY40" fmla="*/ 249237 h 331788"/>
                <a:gd name="connsiteX41" fmla="*/ 247650 w 330200"/>
                <a:gd name="connsiteY41" fmla="*/ 331787 h 331788"/>
                <a:gd name="connsiteX42" fmla="*/ 165100 w 330200"/>
                <a:gd name="connsiteY42" fmla="*/ 249237 h 331788"/>
                <a:gd name="connsiteX43" fmla="*/ 247650 w 330200"/>
                <a:gd name="connsiteY43" fmla="*/ 166687 h 331788"/>
                <a:gd name="connsiteX44" fmla="*/ 146797 w 330200"/>
                <a:gd name="connsiteY44" fmla="*/ 96837 h 331788"/>
                <a:gd name="connsiteX45" fmla="*/ 142875 w 330200"/>
                <a:gd name="connsiteY45" fmla="*/ 152400 h 331788"/>
                <a:gd name="connsiteX46" fmla="*/ 187325 w 330200"/>
                <a:gd name="connsiteY46" fmla="*/ 152400 h 331788"/>
                <a:gd name="connsiteX47" fmla="*/ 183403 w 330200"/>
                <a:gd name="connsiteY47" fmla="*/ 96837 h 331788"/>
                <a:gd name="connsiteX48" fmla="*/ 165100 w 330200"/>
                <a:gd name="connsiteY48" fmla="*/ 98129 h 331788"/>
                <a:gd name="connsiteX49" fmla="*/ 146797 w 330200"/>
                <a:gd name="connsiteY49" fmla="*/ 96837 h 331788"/>
                <a:gd name="connsiteX50" fmla="*/ 97896 w 330200"/>
                <a:gd name="connsiteY50" fmla="*/ 82550 h 331788"/>
                <a:gd name="connsiteX51" fmla="*/ 82550 w 330200"/>
                <a:gd name="connsiteY51" fmla="*/ 152400 h 331788"/>
                <a:gd name="connsiteX52" fmla="*/ 124751 w 330200"/>
                <a:gd name="connsiteY52" fmla="*/ 152400 h 331788"/>
                <a:gd name="connsiteX53" fmla="*/ 128588 w 330200"/>
                <a:gd name="connsiteY53" fmla="*/ 94191 h 331788"/>
                <a:gd name="connsiteX54" fmla="*/ 97896 w 330200"/>
                <a:gd name="connsiteY54" fmla="*/ 82550 h 331788"/>
                <a:gd name="connsiteX55" fmla="*/ 66675 w 330200"/>
                <a:gd name="connsiteY55" fmla="*/ 65087 h 331788"/>
                <a:gd name="connsiteX56" fmla="*/ 23813 w 330200"/>
                <a:gd name="connsiteY56" fmla="*/ 152400 h 331788"/>
                <a:gd name="connsiteX57" fmla="*/ 64078 w 330200"/>
                <a:gd name="connsiteY57" fmla="*/ 152400 h 331788"/>
                <a:gd name="connsiteX58" fmla="*/ 80963 w 330200"/>
                <a:gd name="connsiteY58" fmla="*/ 74075 h 331788"/>
                <a:gd name="connsiteX59" fmla="*/ 66675 w 330200"/>
                <a:gd name="connsiteY59" fmla="*/ 65087 h 331788"/>
                <a:gd name="connsiteX60" fmla="*/ 231775 w 330200"/>
                <a:gd name="connsiteY60" fmla="*/ 41275 h 331788"/>
                <a:gd name="connsiteX61" fmla="*/ 241754 w 330200"/>
                <a:gd name="connsiteY61" fmla="*/ 58738 h 331788"/>
                <a:gd name="connsiteX62" fmla="*/ 249238 w 330200"/>
                <a:gd name="connsiteY62" fmla="*/ 53748 h 331788"/>
                <a:gd name="connsiteX63" fmla="*/ 231775 w 330200"/>
                <a:gd name="connsiteY63" fmla="*/ 41275 h 331788"/>
                <a:gd name="connsiteX64" fmla="*/ 98426 w 330200"/>
                <a:gd name="connsiteY64" fmla="*/ 41275 h 331788"/>
                <a:gd name="connsiteX65" fmla="*/ 80963 w 330200"/>
                <a:gd name="connsiteY65" fmla="*/ 53748 h 331788"/>
                <a:gd name="connsiteX66" fmla="*/ 88447 w 330200"/>
                <a:gd name="connsiteY66" fmla="*/ 58738 h 331788"/>
                <a:gd name="connsiteX67" fmla="*/ 98426 w 330200"/>
                <a:gd name="connsiteY67" fmla="*/ 41275 h 331788"/>
                <a:gd name="connsiteX68" fmla="*/ 188913 w 330200"/>
                <a:gd name="connsiteY68" fmla="*/ 26987 h 331788"/>
                <a:gd name="connsiteX69" fmla="*/ 198891 w 330200"/>
                <a:gd name="connsiteY69" fmla="*/ 76200 h 331788"/>
                <a:gd name="connsiteX70" fmla="*/ 223838 w 330200"/>
                <a:gd name="connsiteY70" fmla="*/ 66889 h 331788"/>
                <a:gd name="connsiteX71" fmla="*/ 188913 w 330200"/>
                <a:gd name="connsiteY71" fmla="*/ 26987 h 331788"/>
                <a:gd name="connsiteX72" fmla="*/ 141288 w 330200"/>
                <a:gd name="connsiteY72" fmla="*/ 26987 h 331788"/>
                <a:gd name="connsiteX73" fmla="*/ 104775 w 330200"/>
                <a:gd name="connsiteY73" fmla="*/ 68219 h 331788"/>
                <a:gd name="connsiteX74" fmla="*/ 130856 w 330200"/>
                <a:gd name="connsiteY74" fmla="*/ 76200 h 331788"/>
                <a:gd name="connsiteX75" fmla="*/ 141288 w 330200"/>
                <a:gd name="connsiteY75" fmla="*/ 26987 h 331788"/>
                <a:gd name="connsiteX76" fmla="*/ 163777 w 330200"/>
                <a:gd name="connsiteY76" fmla="*/ 25400 h 331788"/>
                <a:gd name="connsiteX77" fmla="*/ 149225 w 330200"/>
                <a:gd name="connsiteY77" fmla="*/ 79671 h 331788"/>
                <a:gd name="connsiteX78" fmla="*/ 165100 w 330200"/>
                <a:gd name="connsiteY78" fmla="*/ 80963 h 331788"/>
                <a:gd name="connsiteX79" fmla="*/ 180975 w 330200"/>
                <a:gd name="connsiteY79" fmla="*/ 79671 h 331788"/>
                <a:gd name="connsiteX80" fmla="*/ 166423 w 330200"/>
                <a:gd name="connsiteY80" fmla="*/ 25400 h 331788"/>
                <a:gd name="connsiteX81" fmla="*/ 165100 w 330200"/>
                <a:gd name="connsiteY81" fmla="*/ 25400 h 331788"/>
                <a:gd name="connsiteX82" fmla="*/ 163777 w 330200"/>
                <a:gd name="connsiteY82" fmla="*/ 25400 h 331788"/>
                <a:gd name="connsiteX83" fmla="*/ 165100 w 330200"/>
                <a:gd name="connsiteY83" fmla="*/ 0 h 331788"/>
                <a:gd name="connsiteX84" fmla="*/ 330200 w 330200"/>
                <a:gd name="connsiteY84" fmla="*/ 165894 h 331788"/>
                <a:gd name="connsiteX85" fmla="*/ 328910 w 330200"/>
                <a:gd name="connsiteY85" fmla="*/ 184039 h 331788"/>
                <a:gd name="connsiteX86" fmla="*/ 290215 w 330200"/>
                <a:gd name="connsiteY86" fmla="*/ 152933 h 331788"/>
                <a:gd name="connsiteX87" fmla="*/ 305693 w 330200"/>
                <a:gd name="connsiteY87" fmla="*/ 152933 h 331788"/>
                <a:gd name="connsiteX88" fmla="*/ 263128 w 330200"/>
                <a:gd name="connsiteY88" fmla="*/ 64802 h 331788"/>
                <a:gd name="connsiteX89" fmla="*/ 248940 w 330200"/>
                <a:gd name="connsiteY89" fmla="*/ 73874 h 331788"/>
                <a:gd name="connsiteX90" fmla="*/ 264418 w 330200"/>
                <a:gd name="connsiteY90" fmla="*/ 146453 h 331788"/>
                <a:gd name="connsiteX91" fmla="*/ 247650 w 330200"/>
                <a:gd name="connsiteY91" fmla="*/ 143861 h 331788"/>
                <a:gd name="connsiteX92" fmla="*/ 246360 w 330200"/>
                <a:gd name="connsiteY92" fmla="*/ 143861 h 331788"/>
                <a:gd name="connsiteX93" fmla="*/ 232172 w 330200"/>
                <a:gd name="connsiteY93" fmla="*/ 82947 h 331788"/>
                <a:gd name="connsiteX94" fmla="*/ 201215 w 330200"/>
                <a:gd name="connsiteY94" fmla="*/ 94611 h 331788"/>
                <a:gd name="connsiteX95" fmla="*/ 205085 w 330200"/>
                <a:gd name="connsiteY95" fmla="*/ 152933 h 331788"/>
                <a:gd name="connsiteX96" fmla="*/ 170259 w 330200"/>
                <a:gd name="connsiteY96" fmla="*/ 177558 h 331788"/>
                <a:gd name="connsiteX97" fmla="*/ 143173 w 330200"/>
                <a:gd name="connsiteY97" fmla="*/ 177558 h 331788"/>
                <a:gd name="connsiteX98" fmla="*/ 145752 w 330200"/>
                <a:gd name="connsiteY98" fmla="*/ 222920 h 331788"/>
                <a:gd name="connsiteX99" fmla="*/ 141883 w 330200"/>
                <a:gd name="connsiteY99" fmla="*/ 248841 h 331788"/>
                <a:gd name="connsiteX100" fmla="*/ 180578 w 330200"/>
                <a:gd name="connsiteY100" fmla="*/ 330492 h 331788"/>
                <a:gd name="connsiteX101" fmla="*/ 165100 w 330200"/>
                <a:gd name="connsiteY101" fmla="*/ 331788 h 331788"/>
                <a:gd name="connsiteX102" fmla="*/ 0 w 330200"/>
                <a:gd name="connsiteY102" fmla="*/ 165894 h 331788"/>
                <a:gd name="connsiteX103" fmla="*/ 165100 w 330200"/>
                <a:gd name="connsiteY103"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30200" h="331788">
                  <a:moveTo>
                    <a:pt x="88447" y="273050"/>
                  </a:moveTo>
                  <a:cubicBezTo>
                    <a:pt x="85952" y="275737"/>
                    <a:pt x="83458" y="277080"/>
                    <a:pt x="80963" y="278423"/>
                  </a:cubicBezTo>
                  <a:cubicBezTo>
                    <a:pt x="87200" y="283797"/>
                    <a:pt x="92189" y="287827"/>
                    <a:pt x="98426" y="290513"/>
                  </a:cubicBezTo>
                  <a:cubicBezTo>
                    <a:pt x="94684" y="285140"/>
                    <a:pt x="92189" y="279767"/>
                    <a:pt x="88447" y="273050"/>
                  </a:cubicBezTo>
                  <a:close/>
                  <a:moveTo>
                    <a:pt x="130856" y="257175"/>
                  </a:moveTo>
                  <a:cubicBezTo>
                    <a:pt x="121727" y="258462"/>
                    <a:pt x="112599" y="262324"/>
                    <a:pt x="104775" y="264898"/>
                  </a:cubicBezTo>
                  <a:cubicBezTo>
                    <a:pt x="115207" y="282918"/>
                    <a:pt x="126943" y="297077"/>
                    <a:pt x="141288" y="304800"/>
                  </a:cubicBezTo>
                  <a:cubicBezTo>
                    <a:pt x="136072" y="290641"/>
                    <a:pt x="133464" y="273908"/>
                    <a:pt x="130856" y="257175"/>
                  </a:cubicBezTo>
                  <a:close/>
                  <a:moveTo>
                    <a:pt x="239255" y="180975"/>
                  </a:moveTo>
                  <a:cubicBezTo>
                    <a:pt x="239255" y="180975"/>
                    <a:pt x="239255" y="180975"/>
                    <a:pt x="239255" y="196465"/>
                  </a:cubicBezTo>
                  <a:cubicBezTo>
                    <a:pt x="221174" y="200337"/>
                    <a:pt x="210842" y="211954"/>
                    <a:pt x="210842" y="227443"/>
                  </a:cubicBezTo>
                  <a:cubicBezTo>
                    <a:pt x="210842" y="242932"/>
                    <a:pt x="223757" y="251968"/>
                    <a:pt x="241838" y="258422"/>
                  </a:cubicBezTo>
                  <a:cubicBezTo>
                    <a:pt x="253462" y="262294"/>
                    <a:pt x="259920" y="266166"/>
                    <a:pt x="259920" y="272620"/>
                  </a:cubicBezTo>
                  <a:cubicBezTo>
                    <a:pt x="259920" y="279074"/>
                    <a:pt x="252170" y="282947"/>
                    <a:pt x="243130" y="282947"/>
                  </a:cubicBezTo>
                  <a:cubicBezTo>
                    <a:pt x="232798" y="282947"/>
                    <a:pt x="222465" y="279074"/>
                    <a:pt x="214716" y="275202"/>
                  </a:cubicBezTo>
                  <a:cubicBezTo>
                    <a:pt x="214716" y="275202"/>
                    <a:pt x="214716" y="275202"/>
                    <a:pt x="209550" y="295854"/>
                  </a:cubicBezTo>
                  <a:cubicBezTo>
                    <a:pt x="216008" y="299727"/>
                    <a:pt x="227631" y="302308"/>
                    <a:pt x="239255" y="302308"/>
                  </a:cubicBezTo>
                  <a:cubicBezTo>
                    <a:pt x="239255" y="302308"/>
                    <a:pt x="239255" y="302308"/>
                    <a:pt x="239255" y="319088"/>
                  </a:cubicBezTo>
                  <a:cubicBezTo>
                    <a:pt x="239255" y="319088"/>
                    <a:pt x="239255" y="319088"/>
                    <a:pt x="254754" y="319088"/>
                  </a:cubicBezTo>
                  <a:cubicBezTo>
                    <a:pt x="254754" y="319088"/>
                    <a:pt x="254754" y="319088"/>
                    <a:pt x="254754" y="301017"/>
                  </a:cubicBezTo>
                  <a:cubicBezTo>
                    <a:pt x="274126" y="298436"/>
                    <a:pt x="285750" y="285528"/>
                    <a:pt x="285750" y="270039"/>
                  </a:cubicBezTo>
                  <a:cubicBezTo>
                    <a:pt x="285750" y="254549"/>
                    <a:pt x="276709" y="245514"/>
                    <a:pt x="257337" y="239060"/>
                  </a:cubicBezTo>
                  <a:cubicBezTo>
                    <a:pt x="243130" y="233897"/>
                    <a:pt x="236672" y="230025"/>
                    <a:pt x="236672" y="224862"/>
                  </a:cubicBezTo>
                  <a:cubicBezTo>
                    <a:pt x="236672" y="219699"/>
                    <a:pt x="240547" y="214535"/>
                    <a:pt x="250879" y="214535"/>
                  </a:cubicBezTo>
                  <a:cubicBezTo>
                    <a:pt x="263794" y="214535"/>
                    <a:pt x="271543" y="218408"/>
                    <a:pt x="275418" y="220989"/>
                  </a:cubicBezTo>
                  <a:cubicBezTo>
                    <a:pt x="275418" y="220989"/>
                    <a:pt x="275418" y="220989"/>
                    <a:pt x="280584" y="201628"/>
                  </a:cubicBezTo>
                  <a:cubicBezTo>
                    <a:pt x="275418" y="199046"/>
                    <a:pt x="267669" y="196465"/>
                    <a:pt x="256045" y="196465"/>
                  </a:cubicBezTo>
                  <a:cubicBezTo>
                    <a:pt x="256045" y="196465"/>
                    <a:pt x="256045" y="196465"/>
                    <a:pt x="256045" y="180975"/>
                  </a:cubicBezTo>
                  <a:cubicBezTo>
                    <a:pt x="256045" y="180975"/>
                    <a:pt x="256045" y="180975"/>
                    <a:pt x="239255" y="180975"/>
                  </a:cubicBezTo>
                  <a:close/>
                  <a:moveTo>
                    <a:pt x="82550" y="177800"/>
                  </a:moveTo>
                  <a:cubicBezTo>
                    <a:pt x="83829" y="203778"/>
                    <a:pt x="88944" y="228456"/>
                    <a:pt x="97896" y="249238"/>
                  </a:cubicBezTo>
                  <a:cubicBezTo>
                    <a:pt x="108127" y="244043"/>
                    <a:pt x="118357" y="240146"/>
                    <a:pt x="128588" y="237548"/>
                  </a:cubicBezTo>
                  <a:cubicBezTo>
                    <a:pt x="126030" y="214169"/>
                    <a:pt x="126030" y="192088"/>
                    <a:pt x="124751" y="177800"/>
                  </a:cubicBezTo>
                  <a:cubicBezTo>
                    <a:pt x="124751" y="177800"/>
                    <a:pt x="124751" y="177800"/>
                    <a:pt x="82550" y="177800"/>
                  </a:cubicBezTo>
                  <a:close/>
                  <a:moveTo>
                    <a:pt x="23813" y="177800"/>
                  </a:moveTo>
                  <a:cubicBezTo>
                    <a:pt x="27709" y="212587"/>
                    <a:pt x="43296" y="243509"/>
                    <a:pt x="66675" y="266700"/>
                  </a:cubicBezTo>
                  <a:cubicBezTo>
                    <a:pt x="71871" y="262835"/>
                    <a:pt x="75767" y="260258"/>
                    <a:pt x="80963" y="256393"/>
                  </a:cubicBezTo>
                  <a:cubicBezTo>
                    <a:pt x="71871" y="234490"/>
                    <a:pt x="65377" y="207434"/>
                    <a:pt x="64078" y="177800"/>
                  </a:cubicBezTo>
                  <a:cubicBezTo>
                    <a:pt x="64078" y="177800"/>
                    <a:pt x="64078" y="177800"/>
                    <a:pt x="23813" y="177800"/>
                  </a:cubicBezTo>
                  <a:close/>
                  <a:moveTo>
                    <a:pt x="247650" y="166687"/>
                  </a:moveTo>
                  <a:cubicBezTo>
                    <a:pt x="293241" y="166687"/>
                    <a:pt x="330200" y="203646"/>
                    <a:pt x="330200" y="249237"/>
                  </a:cubicBezTo>
                  <a:cubicBezTo>
                    <a:pt x="330200" y="294828"/>
                    <a:pt x="293241" y="331787"/>
                    <a:pt x="247650" y="331787"/>
                  </a:cubicBezTo>
                  <a:cubicBezTo>
                    <a:pt x="202059" y="331787"/>
                    <a:pt x="165100" y="294828"/>
                    <a:pt x="165100" y="249237"/>
                  </a:cubicBezTo>
                  <a:cubicBezTo>
                    <a:pt x="165100" y="203646"/>
                    <a:pt x="202059" y="166687"/>
                    <a:pt x="247650" y="166687"/>
                  </a:cubicBezTo>
                  <a:close/>
                  <a:moveTo>
                    <a:pt x="146797" y="96837"/>
                  </a:moveTo>
                  <a:cubicBezTo>
                    <a:pt x="145490" y="113635"/>
                    <a:pt x="144182" y="131725"/>
                    <a:pt x="142875" y="152400"/>
                  </a:cubicBezTo>
                  <a:cubicBezTo>
                    <a:pt x="142875" y="152400"/>
                    <a:pt x="142875" y="152400"/>
                    <a:pt x="187325" y="152400"/>
                  </a:cubicBezTo>
                  <a:cubicBezTo>
                    <a:pt x="186018" y="131725"/>
                    <a:pt x="184710" y="113635"/>
                    <a:pt x="183403" y="96837"/>
                  </a:cubicBezTo>
                  <a:cubicBezTo>
                    <a:pt x="176866" y="96837"/>
                    <a:pt x="171637" y="98129"/>
                    <a:pt x="165100" y="98129"/>
                  </a:cubicBezTo>
                  <a:cubicBezTo>
                    <a:pt x="158563" y="98129"/>
                    <a:pt x="153334" y="96837"/>
                    <a:pt x="146797" y="96837"/>
                  </a:cubicBezTo>
                  <a:close/>
                  <a:moveTo>
                    <a:pt x="97896" y="82550"/>
                  </a:moveTo>
                  <a:cubicBezTo>
                    <a:pt x="88944" y="103246"/>
                    <a:pt x="83829" y="127823"/>
                    <a:pt x="82550" y="152400"/>
                  </a:cubicBezTo>
                  <a:cubicBezTo>
                    <a:pt x="82550" y="152400"/>
                    <a:pt x="82550" y="152400"/>
                    <a:pt x="124751" y="152400"/>
                  </a:cubicBezTo>
                  <a:cubicBezTo>
                    <a:pt x="126030" y="139465"/>
                    <a:pt x="126030" y="117475"/>
                    <a:pt x="128588" y="94191"/>
                  </a:cubicBezTo>
                  <a:cubicBezTo>
                    <a:pt x="118357" y="91604"/>
                    <a:pt x="108127" y="87724"/>
                    <a:pt x="97896" y="82550"/>
                  </a:cubicBezTo>
                  <a:close/>
                  <a:moveTo>
                    <a:pt x="66675" y="65087"/>
                  </a:moveTo>
                  <a:cubicBezTo>
                    <a:pt x="43296" y="88199"/>
                    <a:pt x="27709" y="119015"/>
                    <a:pt x="23813" y="152400"/>
                  </a:cubicBezTo>
                  <a:cubicBezTo>
                    <a:pt x="23813" y="152400"/>
                    <a:pt x="23813" y="152400"/>
                    <a:pt x="64078" y="152400"/>
                  </a:cubicBezTo>
                  <a:cubicBezTo>
                    <a:pt x="65377" y="124151"/>
                    <a:pt x="71871" y="97187"/>
                    <a:pt x="80963" y="74075"/>
                  </a:cubicBezTo>
                  <a:cubicBezTo>
                    <a:pt x="75767" y="71507"/>
                    <a:pt x="71871" y="68939"/>
                    <a:pt x="66675" y="65087"/>
                  </a:cubicBezTo>
                  <a:close/>
                  <a:moveTo>
                    <a:pt x="231775" y="41275"/>
                  </a:moveTo>
                  <a:cubicBezTo>
                    <a:pt x="235517" y="47512"/>
                    <a:pt x="238012" y="52501"/>
                    <a:pt x="241754" y="58738"/>
                  </a:cubicBezTo>
                  <a:cubicBezTo>
                    <a:pt x="244249" y="56243"/>
                    <a:pt x="246743" y="54996"/>
                    <a:pt x="249238" y="53748"/>
                  </a:cubicBezTo>
                  <a:cubicBezTo>
                    <a:pt x="243001" y="48759"/>
                    <a:pt x="238012" y="45017"/>
                    <a:pt x="231775" y="41275"/>
                  </a:cubicBezTo>
                  <a:close/>
                  <a:moveTo>
                    <a:pt x="98426" y="41275"/>
                  </a:moveTo>
                  <a:cubicBezTo>
                    <a:pt x="92189" y="45017"/>
                    <a:pt x="87200" y="48759"/>
                    <a:pt x="80963" y="53748"/>
                  </a:cubicBezTo>
                  <a:cubicBezTo>
                    <a:pt x="83458" y="54996"/>
                    <a:pt x="85952" y="56243"/>
                    <a:pt x="88447" y="58738"/>
                  </a:cubicBezTo>
                  <a:cubicBezTo>
                    <a:pt x="92189" y="52501"/>
                    <a:pt x="94684" y="47512"/>
                    <a:pt x="98426" y="41275"/>
                  </a:cubicBezTo>
                  <a:close/>
                  <a:moveTo>
                    <a:pt x="188913" y="26987"/>
                  </a:moveTo>
                  <a:cubicBezTo>
                    <a:pt x="193902" y="40288"/>
                    <a:pt x="196397" y="58909"/>
                    <a:pt x="198891" y="76200"/>
                  </a:cubicBezTo>
                  <a:cubicBezTo>
                    <a:pt x="207623" y="74870"/>
                    <a:pt x="216354" y="70879"/>
                    <a:pt x="223838" y="66889"/>
                  </a:cubicBezTo>
                  <a:cubicBezTo>
                    <a:pt x="215107" y="48268"/>
                    <a:pt x="202633" y="34967"/>
                    <a:pt x="188913" y="26987"/>
                  </a:cubicBezTo>
                  <a:close/>
                  <a:moveTo>
                    <a:pt x="141288" y="26987"/>
                  </a:moveTo>
                  <a:cubicBezTo>
                    <a:pt x="126943" y="34967"/>
                    <a:pt x="115207" y="49598"/>
                    <a:pt x="104775" y="68219"/>
                  </a:cubicBezTo>
                  <a:cubicBezTo>
                    <a:pt x="112599" y="70879"/>
                    <a:pt x="121727" y="74870"/>
                    <a:pt x="130856" y="76200"/>
                  </a:cubicBezTo>
                  <a:cubicBezTo>
                    <a:pt x="133464" y="58909"/>
                    <a:pt x="136072" y="40288"/>
                    <a:pt x="141288" y="26987"/>
                  </a:cubicBezTo>
                  <a:close/>
                  <a:moveTo>
                    <a:pt x="163777" y="25400"/>
                  </a:moveTo>
                  <a:cubicBezTo>
                    <a:pt x="158485" y="33153"/>
                    <a:pt x="153194" y="51243"/>
                    <a:pt x="149225" y="79671"/>
                  </a:cubicBezTo>
                  <a:cubicBezTo>
                    <a:pt x="154517" y="79671"/>
                    <a:pt x="159808" y="80963"/>
                    <a:pt x="165100" y="80963"/>
                  </a:cubicBezTo>
                  <a:cubicBezTo>
                    <a:pt x="170392" y="80963"/>
                    <a:pt x="175683" y="79671"/>
                    <a:pt x="180975" y="79671"/>
                  </a:cubicBezTo>
                  <a:cubicBezTo>
                    <a:pt x="177006" y="51243"/>
                    <a:pt x="171714" y="33153"/>
                    <a:pt x="166423" y="25400"/>
                  </a:cubicBezTo>
                  <a:cubicBezTo>
                    <a:pt x="166423" y="25400"/>
                    <a:pt x="165100" y="25400"/>
                    <a:pt x="165100" y="25400"/>
                  </a:cubicBezTo>
                  <a:cubicBezTo>
                    <a:pt x="165100" y="25400"/>
                    <a:pt x="163777" y="25400"/>
                    <a:pt x="163777" y="25400"/>
                  </a:cubicBezTo>
                  <a:close/>
                  <a:moveTo>
                    <a:pt x="165100" y="0"/>
                  </a:moveTo>
                  <a:cubicBezTo>
                    <a:pt x="256679" y="0"/>
                    <a:pt x="330200" y="73874"/>
                    <a:pt x="330200" y="165894"/>
                  </a:cubicBezTo>
                  <a:cubicBezTo>
                    <a:pt x="330200" y="172374"/>
                    <a:pt x="330200" y="177558"/>
                    <a:pt x="328910" y="184039"/>
                  </a:cubicBezTo>
                  <a:cubicBezTo>
                    <a:pt x="318592" y="171078"/>
                    <a:pt x="305693" y="160710"/>
                    <a:pt x="290215" y="152933"/>
                  </a:cubicBezTo>
                  <a:cubicBezTo>
                    <a:pt x="290215" y="152933"/>
                    <a:pt x="290215" y="152933"/>
                    <a:pt x="305693" y="152933"/>
                  </a:cubicBezTo>
                  <a:cubicBezTo>
                    <a:pt x="301824" y="119236"/>
                    <a:pt x="286345" y="88131"/>
                    <a:pt x="263128" y="64802"/>
                  </a:cubicBezTo>
                  <a:cubicBezTo>
                    <a:pt x="257969" y="68690"/>
                    <a:pt x="254099" y="71282"/>
                    <a:pt x="248940" y="73874"/>
                  </a:cubicBezTo>
                  <a:cubicBezTo>
                    <a:pt x="257969" y="94611"/>
                    <a:pt x="263128" y="119236"/>
                    <a:pt x="264418" y="146453"/>
                  </a:cubicBezTo>
                  <a:cubicBezTo>
                    <a:pt x="259259" y="145157"/>
                    <a:pt x="252810" y="143861"/>
                    <a:pt x="247650" y="143861"/>
                  </a:cubicBezTo>
                  <a:cubicBezTo>
                    <a:pt x="246360" y="143861"/>
                    <a:pt x="246360" y="143861"/>
                    <a:pt x="246360" y="143861"/>
                  </a:cubicBezTo>
                  <a:cubicBezTo>
                    <a:pt x="245070" y="121828"/>
                    <a:pt x="239911" y="101091"/>
                    <a:pt x="232172" y="82947"/>
                  </a:cubicBezTo>
                  <a:cubicBezTo>
                    <a:pt x="223143" y="88131"/>
                    <a:pt x="211535" y="92019"/>
                    <a:pt x="201215" y="94611"/>
                  </a:cubicBezTo>
                  <a:cubicBezTo>
                    <a:pt x="203795" y="116644"/>
                    <a:pt x="203795" y="139973"/>
                    <a:pt x="205085" y="152933"/>
                  </a:cubicBezTo>
                  <a:cubicBezTo>
                    <a:pt x="192187" y="159414"/>
                    <a:pt x="180578" y="167190"/>
                    <a:pt x="170259" y="177558"/>
                  </a:cubicBezTo>
                  <a:cubicBezTo>
                    <a:pt x="170259" y="177558"/>
                    <a:pt x="170259" y="177558"/>
                    <a:pt x="143173" y="177558"/>
                  </a:cubicBezTo>
                  <a:cubicBezTo>
                    <a:pt x="144462" y="194407"/>
                    <a:pt x="144462" y="209960"/>
                    <a:pt x="145752" y="222920"/>
                  </a:cubicBezTo>
                  <a:cubicBezTo>
                    <a:pt x="143173" y="231993"/>
                    <a:pt x="141883" y="239769"/>
                    <a:pt x="141883" y="248841"/>
                  </a:cubicBezTo>
                  <a:cubicBezTo>
                    <a:pt x="141883" y="282538"/>
                    <a:pt x="157361" y="311051"/>
                    <a:pt x="180578" y="330492"/>
                  </a:cubicBezTo>
                  <a:cubicBezTo>
                    <a:pt x="175419" y="331788"/>
                    <a:pt x="170259" y="331788"/>
                    <a:pt x="165100" y="331788"/>
                  </a:cubicBezTo>
                  <a:cubicBezTo>
                    <a:pt x="73521" y="331788"/>
                    <a:pt x="0" y="257914"/>
                    <a:pt x="0" y="165894"/>
                  </a:cubicBezTo>
                  <a:cubicBezTo>
                    <a:pt x="0" y="73874"/>
                    <a:pt x="73521" y="0"/>
                    <a:pt x="165100" y="0"/>
                  </a:cubicBezTo>
                  <a:close/>
                </a:path>
              </a:pathLst>
            </a:custGeom>
            <a:solidFill>
              <a:schemeClr val="tx2"/>
            </a:solidFill>
            <a:ln w="9525">
              <a:noFill/>
              <a:round/>
            </a:ln>
          </p:spPr>
          <p:txBody>
            <a:bodyPr anchor="ctr"/>
            <a:lstStyle/>
            <a:p>
              <a:pPr algn="ctr"/>
              <a:endPara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 name="TextBox 2">
            <a:extLst>
              <a:ext uri="{FF2B5EF4-FFF2-40B4-BE49-F238E27FC236}">
                <a16:creationId xmlns:a16="http://schemas.microsoft.com/office/drawing/2014/main" id="{D6781952-B7F9-BEB5-CAF0-54EE57A189BD}"/>
              </a:ext>
            </a:extLst>
          </p:cNvPr>
          <p:cNvSpPr txBox="1"/>
          <p:nvPr/>
        </p:nvSpPr>
        <p:spPr>
          <a:xfrm>
            <a:off x="1581150" y="441743"/>
            <a:ext cx="10519932" cy="523220"/>
          </a:xfrm>
          <a:prstGeom prst="rect">
            <a:avLst/>
          </a:prstGeom>
          <a:noFill/>
        </p:spPr>
        <p:txBody>
          <a:bodyPr wrap="square">
            <a:spAutoFit/>
          </a:bodyPr>
          <a:lstStyle/>
          <a:p>
            <a:r>
              <a:rPr lang="en-US" sz="2800" b="1" i="0" dirty="0" err="1">
                <a:solidFill>
                  <a:schemeClr val="bg1"/>
                </a:solidFill>
                <a:effectLst/>
                <a:latin typeface="Times New Roman" panose="02020603050405020304" pitchFamily="18" charset="0"/>
                <a:cs typeface="Times New Roman" panose="02020603050405020304" pitchFamily="18" charset="0"/>
              </a:rPr>
              <a:t>Bài</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toán</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ứng</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dụng</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đọc</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truyện</a:t>
            </a:r>
            <a:r>
              <a:rPr lang="vi-VN"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sẽ</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có</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một</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số</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chức</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năng</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cơ</a:t>
            </a:r>
            <a:r>
              <a:rPr lang="en-US" sz="2800" b="1" i="0" dirty="0">
                <a:solidFill>
                  <a:schemeClr val="bg1"/>
                </a:solidFill>
                <a:effectLst/>
                <a:latin typeface="Times New Roman" panose="02020603050405020304" pitchFamily="18" charset="0"/>
                <a:cs typeface="Times New Roman" panose="02020603050405020304" pitchFamily="18" charset="0"/>
              </a:rPr>
              <a:t> </a:t>
            </a:r>
            <a:r>
              <a:rPr lang="en-US" sz="2800" b="1" i="0" dirty="0" err="1">
                <a:solidFill>
                  <a:schemeClr val="bg1"/>
                </a:solidFill>
                <a:effectLst/>
                <a:latin typeface="Times New Roman" panose="02020603050405020304" pitchFamily="18" charset="0"/>
                <a:cs typeface="Times New Roman" panose="02020603050405020304" pitchFamily="18" charset="0"/>
              </a:rPr>
              <a:t>bản</a:t>
            </a:r>
            <a:r>
              <a:rPr lang="en-US" sz="2800" b="1" i="0" dirty="0">
                <a:solidFill>
                  <a:schemeClr val="bg1"/>
                </a:solidFill>
                <a:effectLst/>
                <a:latin typeface="Times New Roman" panose="02020603050405020304" pitchFamily="18" charset="0"/>
                <a:cs typeface="Times New Roman" panose="02020603050405020304" pitchFamily="18" charset="0"/>
              </a:rPr>
              <a: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64152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ppt_x"/>
                                          </p:val>
                                        </p:tav>
                                        <p:tav tm="100000">
                                          <p:val>
                                            <p:strVal val="#ppt_x"/>
                                          </p:val>
                                        </p:tav>
                                      </p:tavLst>
                                    </p:anim>
                                    <p:anim calcmode="lin" valueType="num">
                                      <p:cBhvr additive="base">
                                        <p:cTn id="15" dur="500" fill="hold"/>
                                        <p:tgtEl>
                                          <p:spTgt spid="1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701183" y="231949"/>
            <a:ext cx="2703753" cy="584775"/>
          </a:xfrm>
          <a:prstGeom prst="rect">
            <a:avLst/>
          </a:prstGeom>
        </p:spPr>
        <p:txBody>
          <a:bodyPr wrap="none">
            <a:spAutoFit/>
          </a:bodyPr>
          <a:lstStyle/>
          <a:p>
            <a:pPr>
              <a:buNone/>
            </a:pP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đồ</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use case</a:t>
            </a:r>
          </a:p>
        </p:txBody>
      </p:sp>
      <p:sp>
        <p:nvSpPr>
          <p:cNvPr id="33" name="矩形-1"/>
          <p:cNvSpPr/>
          <p:nvPr>
            <p:custDataLst>
              <p:tags r:id="rId2"/>
            </p:custDataLst>
          </p:nvPr>
        </p:nvSpPr>
        <p:spPr>
          <a:xfrm>
            <a:off x="637406" y="2856428"/>
            <a:ext cx="4868320" cy="816506"/>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4098" name="Picture 2" descr="Diagram&#10;&#10;Description automatically generated">
            <a:extLst>
              <a:ext uri="{FF2B5EF4-FFF2-40B4-BE49-F238E27FC236}">
                <a16:creationId xmlns:a16="http://schemas.microsoft.com/office/drawing/2014/main" id="{58532F3F-EB43-9DDA-946A-D222F6AA9A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759" y="1168053"/>
            <a:ext cx="11289112" cy="5210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413151" y="427717"/>
            <a:ext cx="4285147"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ký</a:t>
            </a:r>
            <a:r>
              <a:rPr lang="en-US" sz="2800" b="1" dirty="0">
                <a:solidFill>
                  <a:schemeClr val="bg1"/>
                </a:solidFill>
                <a:latin typeface="Times New Roman" panose="02020603050405020304" pitchFamily="18" charset="0"/>
                <a:cs typeface="Times New Roman" panose="02020603050405020304" pitchFamily="18" charset="0"/>
              </a:rPr>
              <a:t>: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D1918835-1B6A-E127-6B94-58349B5AD267}"/>
              </a:ext>
            </a:extLst>
          </p:cNvPr>
          <p:cNvPicPr>
            <a:picLocks noChangeAspect="1"/>
          </p:cNvPicPr>
          <p:nvPr/>
        </p:nvPicPr>
        <p:blipFill>
          <a:blip r:embed="rId7"/>
          <a:stretch>
            <a:fillRect/>
          </a:stretch>
        </p:blipFill>
        <p:spPr>
          <a:xfrm>
            <a:off x="1712851" y="1312069"/>
            <a:ext cx="9433048" cy="5559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468571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197127" y="538441"/>
            <a:ext cx="4685898"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nhập</a:t>
            </a:r>
            <a:r>
              <a:rPr lang="en-US" sz="2800" b="1" dirty="0">
                <a:solidFill>
                  <a:schemeClr val="bg1"/>
                </a:solidFill>
                <a:latin typeface="Times New Roman" panose="02020603050405020304" pitchFamily="18" charset="0"/>
                <a:cs typeface="Times New Roman" panose="02020603050405020304" pitchFamily="18" charset="0"/>
              </a:rPr>
              <a:t>: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2AD9F2FF-9F81-F600-9F7B-8968CC9A7B4C}"/>
              </a:ext>
            </a:extLst>
          </p:cNvPr>
          <p:cNvPicPr>
            <a:picLocks noChangeAspect="1"/>
          </p:cNvPicPr>
          <p:nvPr/>
        </p:nvPicPr>
        <p:blipFill>
          <a:blip r:embed="rId7"/>
          <a:stretch>
            <a:fillRect/>
          </a:stretch>
        </p:blipFill>
        <p:spPr>
          <a:xfrm>
            <a:off x="1449919" y="1600101"/>
            <a:ext cx="9958911" cy="4789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211599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053111" y="524172"/>
            <a:ext cx="5320687"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tìm</a:t>
            </a:r>
            <a:r>
              <a:rPr lang="vi-VN" sz="2800" b="1" dirty="0">
                <a:solidFill>
                  <a:schemeClr val="bg1"/>
                </a:solidFill>
                <a:latin typeface="Times New Roman" panose="02020603050405020304" pitchFamily="18" charset="0"/>
                <a:cs typeface="Times New Roman" panose="02020603050405020304" pitchFamily="18" charset="0"/>
              </a:rPr>
              <a:t> kiếm truyện</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F9D293B5-DDEC-6A02-3989-43A306E5D10B}"/>
              </a:ext>
            </a:extLst>
          </p:cNvPr>
          <p:cNvPicPr>
            <a:picLocks noChangeAspect="1"/>
          </p:cNvPicPr>
          <p:nvPr/>
        </p:nvPicPr>
        <p:blipFill>
          <a:blip r:embed="rId7"/>
          <a:stretch>
            <a:fillRect/>
          </a:stretch>
        </p:blipFill>
        <p:spPr>
          <a:xfrm>
            <a:off x="1846730" y="1509803"/>
            <a:ext cx="9884644" cy="5130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563338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214551" y="522522"/>
            <a:ext cx="4667503" cy="523220"/>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xuất</a:t>
            </a:r>
            <a:r>
              <a:rPr lang="en-US" sz="2800" b="1" dirty="0">
                <a:solidFill>
                  <a:schemeClr val="bg1"/>
                </a:solidFill>
                <a:latin typeface="Times New Roman" panose="02020603050405020304" pitchFamily="18" charset="0"/>
                <a:cs typeface="Times New Roman" panose="02020603050405020304" pitchFamily="18" charset="0"/>
              </a:rPr>
              <a:t>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CDF1F589-8003-C861-BE82-C8C33225CB3B}"/>
              </a:ext>
            </a:extLst>
          </p:cNvPr>
          <p:cNvPicPr>
            <a:picLocks noChangeAspect="1"/>
          </p:cNvPicPr>
          <p:nvPr/>
        </p:nvPicPr>
        <p:blipFill>
          <a:blip r:embed="rId7"/>
          <a:stretch>
            <a:fillRect/>
          </a:stretch>
        </p:blipFill>
        <p:spPr>
          <a:xfrm>
            <a:off x="2118382" y="1480721"/>
            <a:ext cx="8859843" cy="496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8294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3981103" y="574445"/>
            <a:ext cx="4701928"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đọc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truyện</a:t>
            </a:r>
            <a:r>
              <a:rPr lang="en-US" sz="2800" b="1" dirty="0">
                <a:solidFill>
                  <a:schemeClr val="bg1"/>
                </a:solidFill>
                <a:latin typeface="Times New Roman" panose="02020603050405020304" pitchFamily="18" charset="0"/>
                <a:cs typeface="Times New Roman" panose="02020603050405020304" pitchFamily="18" charset="0"/>
              </a:rPr>
              <a:t>: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E0865020-369A-93AD-A23E-A86D24A6B801}"/>
              </a:ext>
            </a:extLst>
          </p:cNvPr>
          <p:cNvPicPr>
            <a:picLocks noChangeAspect="1"/>
          </p:cNvPicPr>
          <p:nvPr/>
        </p:nvPicPr>
        <p:blipFill>
          <a:blip r:embed="rId7"/>
          <a:stretch>
            <a:fillRect/>
          </a:stretch>
        </p:blipFill>
        <p:spPr>
          <a:xfrm>
            <a:off x="1930961" y="1672109"/>
            <a:ext cx="9071881" cy="4752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09771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3205686" y="506975"/>
            <a:ext cx="6728124"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 </a:t>
            </a:r>
            <a:r>
              <a:rPr lang="en-US" sz="2800" b="1" dirty="0" err="1">
                <a:solidFill>
                  <a:schemeClr val="bg1"/>
                </a:solidFill>
                <a:latin typeface="Times New Roman" panose="02020603050405020304" pitchFamily="18" charset="0"/>
                <a:cs typeface="Times New Roman" panose="02020603050405020304" pitchFamily="18" charset="0"/>
              </a:rPr>
              <a:t>xem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thông</a:t>
            </a:r>
            <a:r>
              <a:rPr lang="en-US" sz="2800" b="1" dirty="0">
                <a:solidFill>
                  <a:schemeClr val="bg1"/>
                </a:solidFill>
                <a:latin typeface="Times New Roman" panose="02020603050405020304" pitchFamily="18" charset="0"/>
                <a:cs typeface="Times New Roman" panose="02020603050405020304" pitchFamily="18" charset="0"/>
              </a:rPr>
              <a:t> tin </a:t>
            </a:r>
            <a:r>
              <a:rPr lang="en-US" sz="2800" b="1" dirty="0" err="1">
                <a:solidFill>
                  <a:schemeClr val="bg1"/>
                </a:solidFill>
                <a:latin typeface="Times New Roman" panose="02020603050405020304" pitchFamily="18" charset="0"/>
                <a:cs typeface="Times New Roman" panose="02020603050405020304" pitchFamily="18" charset="0"/>
              </a:rPr>
              <a:t>ứng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b="1" dirty="0">
                <a:solidFill>
                  <a:schemeClr val="bg1"/>
                </a:solidFill>
                <a:latin typeface="Times New Roman" panose="02020603050405020304" pitchFamily="18" charset="0"/>
                <a:cs typeface="Times New Roman" panose="02020603050405020304" pitchFamily="18" charset="0"/>
              </a:rPr>
              <a:t>: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6" name="Picture 5">
            <a:extLst>
              <a:ext uri="{FF2B5EF4-FFF2-40B4-BE49-F238E27FC236}">
                <a16:creationId xmlns:a16="http://schemas.microsoft.com/office/drawing/2014/main" id="{282DC42B-2C80-39E1-8012-046DF3AE4CF6}"/>
              </a:ext>
            </a:extLst>
          </p:cNvPr>
          <p:cNvPicPr>
            <a:picLocks noChangeAspect="1"/>
          </p:cNvPicPr>
          <p:nvPr/>
        </p:nvPicPr>
        <p:blipFill>
          <a:blip r:embed="rId7"/>
          <a:stretch>
            <a:fillRect/>
          </a:stretch>
        </p:blipFill>
        <p:spPr>
          <a:xfrm>
            <a:off x="1964879" y="1600101"/>
            <a:ext cx="9209738" cy="4831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349589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125119" y="469275"/>
            <a:ext cx="5102679"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a:t>
            </a:r>
            <a:r>
              <a:rPr lang="vi-VN"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lý</a:t>
            </a:r>
            <a:r>
              <a:rPr lang="vi-VN" sz="2800" b="1" dirty="0">
                <a:solidFill>
                  <a:schemeClr val="bg1"/>
                </a:solidFill>
                <a:latin typeface="Times New Roman" panose="02020603050405020304" pitchFamily="18" charset="0"/>
                <a:cs typeface="Times New Roman" panose="02020603050405020304" pitchFamily="18" charset="0"/>
              </a:rPr>
              <a:t> truyện</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CEF342B7-3D99-40AC-3D60-86ACEB0E914A}"/>
              </a:ext>
            </a:extLst>
          </p:cNvPr>
          <p:cNvPicPr>
            <a:picLocks noChangeAspect="1"/>
          </p:cNvPicPr>
          <p:nvPr/>
        </p:nvPicPr>
        <p:blipFill>
          <a:blip r:embed="rId7"/>
          <a:stretch>
            <a:fillRect/>
          </a:stretch>
        </p:blipFill>
        <p:spPr>
          <a:xfrm>
            <a:off x="1905548" y="1335860"/>
            <a:ext cx="9124358" cy="5165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12740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3878035" y="469275"/>
            <a:ext cx="5102679" cy="523220"/>
          </a:xfrm>
          <a:prstGeom prst="rect">
            <a:avLst/>
          </a:prstGeom>
        </p:spPr>
        <p:txBody>
          <a:bodyPr wrap="non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use – case</a:t>
            </a:r>
            <a:r>
              <a:rPr lang="vi-VN"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quản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lý</a:t>
            </a:r>
            <a:r>
              <a:rPr lang="vi-VN" sz="2800" b="1" dirty="0">
                <a:solidFill>
                  <a:schemeClr val="bg1"/>
                </a:solidFill>
                <a:latin typeface="Times New Roman" panose="02020603050405020304" pitchFamily="18" charset="0"/>
                <a:cs typeface="Times New Roman" panose="02020603050405020304" pitchFamily="18" charset="0"/>
              </a:rPr>
              <a:t> truyện</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CEF342B7-3D99-40AC-3D60-86ACEB0E914A}"/>
              </a:ext>
            </a:extLst>
          </p:cNvPr>
          <p:cNvPicPr>
            <a:picLocks noChangeAspect="1"/>
          </p:cNvPicPr>
          <p:nvPr/>
        </p:nvPicPr>
        <p:blipFill>
          <a:blip r:embed="rId7"/>
          <a:stretch>
            <a:fillRect/>
          </a:stretch>
        </p:blipFill>
        <p:spPr>
          <a:xfrm>
            <a:off x="1905548" y="1335860"/>
            <a:ext cx="9124358" cy="51659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92841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667148" y="1312069"/>
            <a:ext cx="914853" cy="914853"/>
          </a:xfrm>
          <a:prstGeom prst="halfFrame">
            <a:avLst>
              <a:gd name="adj1" fmla="val 14147"/>
              <a:gd name="adj2" fmla="val 89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23" name="Half Frame 6"/>
          <p:cNvSpPr/>
          <p:nvPr/>
        </p:nvSpPr>
        <p:spPr>
          <a:xfrm rot="16200000" flipV="1">
            <a:off x="11798757" y="4677998"/>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6003529" y="1367558"/>
            <a:ext cx="6855221" cy="2739211"/>
          </a:xfrm>
          <a:prstGeom prst="rect">
            <a:avLst/>
          </a:prstGeom>
          <a:noFill/>
        </p:spPr>
        <p:txBody>
          <a:bodyPr wrap="square" rtlCol="0">
            <a:spAutoFit/>
          </a:bodyPr>
          <a:lstStyle/>
          <a:p>
            <a:pPr algn="ctr"/>
            <a:r>
              <a:rPr lang="en-US" sz="3200" b="1" dirty="0" err="1">
                <a:solidFill>
                  <a:schemeClr val="bg1"/>
                </a:solidFill>
                <a:latin typeface="Times New Roman" panose="02020603050405020304" pitchFamily="18" charset="0"/>
                <a:cs typeface="Times New Roman" panose="02020603050405020304" pitchFamily="18" charset="0"/>
              </a:rPr>
              <a:t>Nhóm</a:t>
            </a:r>
            <a:r>
              <a:rPr lang="en-US" sz="3200" b="1" dirty="0">
                <a:solidFill>
                  <a:schemeClr val="bg1"/>
                </a:solidFill>
                <a:latin typeface="Times New Roman" panose="02020603050405020304" pitchFamily="18" charset="0"/>
                <a:cs typeface="Times New Roman" panose="02020603050405020304" pitchFamily="18" charset="0"/>
              </a:rPr>
              <a:t> 400M </a:t>
            </a:r>
            <a:endParaRPr lang="en-US" sz="6600" b="1" dirty="0">
              <a:solidFill>
                <a:schemeClr val="bg1"/>
              </a:solidFill>
              <a:latin typeface="Times New Roman" panose="02020603050405020304" pitchFamily="18" charset="0"/>
              <a:cs typeface="Times New Roman" panose="02020603050405020304" pitchFamily="18" charset="0"/>
            </a:endParaRPr>
          </a:p>
          <a:p>
            <a:r>
              <a:rPr lang="en-US" altLang="zh-CN" sz="2800" b="1" dirty="0" err="1">
                <a:solidFill>
                  <a:schemeClr val="bg1"/>
                </a:solidFill>
                <a:latin typeface="Times New Roman" panose="02020603050405020304" pitchFamily="18" charset="0"/>
                <a:cs typeface="Times New Roman" panose="02020603050405020304" pitchFamily="18" charset="0"/>
                <a:sym typeface="+mn-lt"/>
              </a:rPr>
              <a:t>Đinh</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Phát</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Toàn</a:t>
            </a:r>
            <a:r>
              <a:rPr lang="en-US" altLang="zh-CN" sz="2800" b="1" dirty="0">
                <a:solidFill>
                  <a:schemeClr val="bg1"/>
                </a:solidFill>
                <a:latin typeface="Times New Roman" panose="02020603050405020304" pitchFamily="18" charset="0"/>
                <a:cs typeface="Times New Roman" panose="02020603050405020304" pitchFamily="18" charset="0"/>
                <a:sym typeface="+mn-lt"/>
              </a:rPr>
              <a:t>			46.01.104.</a:t>
            </a:r>
          </a:p>
          <a:p>
            <a:r>
              <a:rPr lang="en-US" altLang="zh-CN" sz="2800" b="1" dirty="0">
                <a:solidFill>
                  <a:schemeClr val="bg1"/>
                </a:solidFill>
                <a:latin typeface="Times New Roman" panose="02020603050405020304" pitchFamily="18" charset="0"/>
                <a:cs typeface="Times New Roman" panose="02020603050405020304" pitchFamily="18" charset="0"/>
                <a:sym typeface="+mn-lt"/>
              </a:rPr>
              <a:t>Nguyễn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Nguyên</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Đình</a:t>
            </a:r>
            <a:r>
              <a:rPr lang="en-US" altLang="zh-CN" sz="2800" b="1" dirty="0">
                <a:solidFill>
                  <a:schemeClr val="bg1"/>
                </a:solidFill>
                <a:latin typeface="Times New Roman" panose="02020603050405020304" pitchFamily="18" charset="0"/>
                <a:cs typeface="Times New Roman" panose="02020603050405020304" pitchFamily="18" charset="0"/>
                <a:sym typeface="+mn-lt"/>
              </a:rPr>
              <a:t>		46.01.104.030</a:t>
            </a:r>
          </a:p>
          <a:p>
            <a:r>
              <a:rPr lang="en-US" altLang="zh-CN" sz="2800" b="1" dirty="0">
                <a:solidFill>
                  <a:schemeClr val="bg1"/>
                </a:solidFill>
                <a:latin typeface="Times New Roman" panose="02020603050405020304" pitchFamily="18" charset="0"/>
                <a:cs typeface="Times New Roman" panose="02020603050405020304" pitchFamily="18" charset="0"/>
                <a:sym typeface="+mn-lt"/>
              </a:rPr>
              <a:t>Nguyễn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Ngọc</a:t>
            </a:r>
            <a:r>
              <a:rPr lang="en-US" altLang="zh-CN" sz="2800" b="1" dirty="0">
                <a:solidFill>
                  <a:schemeClr val="bg1"/>
                </a:solidFill>
                <a:latin typeface="Times New Roman" panose="02020603050405020304" pitchFamily="18" charset="0"/>
                <a:cs typeface="Times New Roman" panose="02020603050405020304" pitchFamily="18" charset="0"/>
                <a:sym typeface="+mn-lt"/>
              </a:rPr>
              <a:t> Danh		46.01.104.022</a:t>
            </a:r>
          </a:p>
          <a:p>
            <a:r>
              <a:rPr lang="en-US" altLang="zh-CN" sz="2800" b="1" dirty="0">
                <a:solidFill>
                  <a:schemeClr val="bg1"/>
                </a:solidFill>
                <a:latin typeface="Times New Roman" panose="02020603050405020304" pitchFamily="18" charset="0"/>
                <a:cs typeface="Times New Roman" panose="02020603050405020304" pitchFamily="18" charset="0"/>
                <a:sym typeface="+mn-lt"/>
              </a:rPr>
              <a:t>Nguyễn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Hoàng</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Quốc</a:t>
            </a:r>
            <a:r>
              <a:rPr lang="en-US" altLang="zh-CN" sz="2800" b="1" dirty="0">
                <a:solidFill>
                  <a:schemeClr val="bg1"/>
                </a:solidFill>
                <a:latin typeface="Times New Roman" panose="02020603050405020304" pitchFamily="18" charset="0"/>
                <a:cs typeface="Times New Roman" panose="02020603050405020304" pitchFamily="18" charset="0"/>
                <a:sym typeface="+mn-lt"/>
              </a:rPr>
              <a:t> Anh	46.01.104.008</a:t>
            </a:r>
          </a:p>
          <a:p>
            <a:r>
              <a:rPr lang="en-US" altLang="zh-CN" sz="2800" b="1" dirty="0" err="1">
                <a:solidFill>
                  <a:schemeClr val="bg1"/>
                </a:solidFill>
                <a:latin typeface="Times New Roman" panose="02020603050405020304" pitchFamily="18" charset="0"/>
                <a:cs typeface="Times New Roman" panose="02020603050405020304" pitchFamily="18" charset="0"/>
                <a:sym typeface="+mn-lt"/>
              </a:rPr>
              <a:t>Trần</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Hoàng</a:t>
            </a:r>
            <a:r>
              <a:rPr lang="en-US" altLang="zh-CN" sz="2800" b="1" dirty="0">
                <a:solidFill>
                  <a:schemeClr val="bg1"/>
                </a:solidFill>
                <a:latin typeface="Times New Roman" panose="02020603050405020304" pitchFamily="18" charset="0"/>
                <a:cs typeface="Times New Roman" panose="02020603050405020304" pitchFamily="18" charset="0"/>
                <a:sym typeface="+mn-lt"/>
              </a:rPr>
              <a:t> </a:t>
            </a:r>
            <a:r>
              <a:rPr lang="en-US" altLang="zh-CN" sz="2800" b="1" dirty="0" err="1">
                <a:solidFill>
                  <a:schemeClr val="bg1"/>
                </a:solidFill>
                <a:latin typeface="Times New Roman" panose="02020603050405020304" pitchFamily="18" charset="0"/>
                <a:cs typeface="Times New Roman" panose="02020603050405020304" pitchFamily="18" charset="0"/>
                <a:sym typeface="+mn-lt"/>
              </a:rPr>
              <a:t>Triển</a:t>
            </a:r>
            <a:r>
              <a:rPr lang="en-US" altLang="zh-CN" sz="2800" b="1" dirty="0">
                <a:solidFill>
                  <a:schemeClr val="bg1"/>
                </a:solidFill>
                <a:latin typeface="Times New Roman" panose="02020603050405020304" pitchFamily="18" charset="0"/>
                <a:cs typeface="Times New Roman" panose="02020603050405020304" pitchFamily="18" charset="0"/>
                <a:sym typeface="+mn-lt"/>
              </a:rPr>
              <a:t>		46.01.104</a:t>
            </a:r>
            <a:endParaRPr lang="zh-CN" altLang="en-US" sz="2800" b="1" dirty="0">
              <a:solidFill>
                <a:schemeClr val="bg1"/>
              </a:solidFill>
              <a:latin typeface="Times New Roman" panose="02020603050405020304" pitchFamily="18" charset="0"/>
              <a:cs typeface="Times New Roman" panose="02020603050405020304" pitchFamily="18" charset="0"/>
              <a:sym typeface="+mn-lt"/>
            </a:endParaRPr>
          </a:p>
        </p:txBody>
      </p:sp>
      <p:grpSp>
        <p:nvGrpSpPr>
          <p:cNvPr id="28" name="组合 27"/>
          <p:cNvGrpSpPr/>
          <p:nvPr/>
        </p:nvGrpSpPr>
        <p:grpSpPr>
          <a:xfrm>
            <a:off x="9508532" y="4740575"/>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latin typeface="Times New Roman" panose="02020603050405020304" pitchFamily="18" charset="0"/>
                  <a:cs typeface="Times New Roman" panose="02020603050405020304" pitchFamily="18" charset="0"/>
                </a:endParaRPr>
              </a:p>
            </p:txBody>
          </p:sp>
        </p:grpSp>
      </p:grpSp>
      <p:grpSp>
        <p:nvGrpSpPr>
          <p:cNvPr id="35" name="组合 34"/>
          <p:cNvGrpSpPr/>
          <p:nvPr/>
        </p:nvGrpSpPr>
        <p:grpSpPr>
          <a:xfrm>
            <a:off x="10280193" y="4731184"/>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latin typeface="Times New Roman" panose="02020603050405020304" pitchFamily="18" charset="0"/>
                <a:cs typeface="Times New Roman" panose="02020603050405020304" pitchFamily="18" charset="0"/>
              </a:endParaRPr>
            </a:p>
          </p:txBody>
        </p:sp>
      </p:grpSp>
      <p:grpSp>
        <p:nvGrpSpPr>
          <p:cNvPr id="40" name="组合 39"/>
          <p:cNvGrpSpPr/>
          <p:nvPr/>
        </p:nvGrpSpPr>
        <p:grpSpPr>
          <a:xfrm>
            <a:off x="11785438" y="4759839"/>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47" name="组合 46"/>
          <p:cNvGrpSpPr/>
          <p:nvPr/>
        </p:nvGrpSpPr>
        <p:grpSpPr>
          <a:xfrm>
            <a:off x="11058359" y="4740575"/>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latin typeface="Times New Roman" panose="02020603050405020304" pitchFamily="18" charset="0"/>
                <a:cs typeface="Times New Roman" panose="02020603050405020304" pitchFamily="18" charset="0"/>
              </a:endParaRPr>
            </a:p>
          </p:txBody>
        </p:sp>
      </p:grpSp>
      <p:cxnSp>
        <p:nvCxnSpPr>
          <p:cNvPr id="52" name="直接连接符 51"/>
          <p:cNvCxnSpPr>
            <a:cxnSpLocks/>
          </p:cNvCxnSpPr>
          <p:nvPr/>
        </p:nvCxnSpPr>
        <p:spPr>
          <a:xfrm>
            <a:off x="6922020" y="4264397"/>
            <a:ext cx="4887401"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extLst>
      <p:ext uri="{BB962C8B-B14F-4D97-AF65-F5344CB8AC3E}">
        <p14:creationId xmlns:p14="http://schemas.microsoft.com/office/powerpoint/2010/main" val="46741648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795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52"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Scale>
                                      <p:cBhvr>
                                        <p:cTn id="29"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8"/>
                                        </p:tgtEl>
                                        <p:attrNameLst>
                                          <p:attrName>ppt_x</p:attrName>
                                          <p:attrName>ppt_y</p:attrName>
                                        </p:attrNameLst>
                                      </p:cBhvr>
                                    </p:animMotion>
                                    <p:animEffect transition="in" filter="fade">
                                      <p:cBhvr>
                                        <p:cTn id="31" dur="1000"/>
                                        <p:tgtEl>
                                          <p:spTgt spid="28"/>
                                        </p:tgtEl>
                                      </p:cBhvr>
                                    </p:animEffect>
                                  </p:childTnLst>
                                </p:cTn>
                              </p:par>
                              <p:par>
                                <p:cTn id="32" presetID="52"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Scale>
                                      <p:cBhvr>
                                        <p:cTn id="3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5"/>
                                        </p:tgtEl>
                                        <p:attrNameLst>
                                          <p:attrName>ppt_x</p:attrName>
                                          <p:attrName>ppt_y</p:attrName>
                                        </p:attrNameLst>
                                      </p:cBhvr>
                                    </p:animMotion>
                                    <p:animEffect transition="in" filter="fade">
                                      <p:cBhvr>
                                        <p:cTn id="36" dur="1000"/>
                                        <p:tgtEl>
                                          <p:spTgt spid="35"/>
                                        </p:tgtEl>
                                      </p:cBhvr>
                                    </p:animEffect>
                                  </p:childTnLst>
                                </p:cTn>
                              </p:par>
                              <p:par>
                                <p:cTn id="37" presetID="52" presetClass="entr" presetSubtype="0" fill="hold" nodeType="withEffect">
                                  <p:stCondLst>
                                    <p:cond delay="450"/>
                                  </p:stCondLst>
                                  <p:childTnLst>
                                    <p:set>
                                      <p:cBhvr>
                                        <p:cTn id="38" dur="1" fill="hold">
                                          <p:stCondLst>
                                            <p:cond delay="0"/>
                                          </p:stCondLst>
                                        </p:cTn>
                                        <p:tgtEl>
                                          <p:spTgt spid="47"/>
                                        </p:tgtEl>
                                        <p:attrNameLst>
                                          <p:attrName>style.visibility</p:attrName>
                                        </p:attrNameLst>
                                      </p:cBhvr>
                                      <p:to>
                                        <p:strVal val="visible"/>
                                      </p:to>
                                    </p:set>
                                    <p:animScale>
                                      <p:cBhvr>
                                        <p:cTn id="39"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7"/>
                                        </p:tgtEl>
                                        <p:attrNameLst>
                                          <p:attrName>ppt_x</p:attrName>
                                          <p:attrName>ppt_y</p:attrName>
                                        </p:attrNameLst>
                                      </p:cBhvr>
                                    </p:animMotion>
                                    <p:animEffect transition="in" filter="fade">
                                      <p:cBhvr>
                                        <p:cTn id="41" dur="1000"/>
                                        <p:tgtEl>
                                          <p:spTgt spid="47"/>
                                        </p:tgtEl>
                                      </p:cBhvr>
                                    </p:animEffect>
                                  </p:childTnLst>
                                </p:cTn>
                              </p:par>
                              <p:par>
                                <p:cTn id="42" presetID="52" presetClass="entr" presetSubtype="0" fill="hold" nodeType="withEffect">
                                  <p:stCondLst>
                                    <p:cond delay="600"/>
                                  </p:stCondLst>
                                  <p:childTnLst>
                                    <p:set>
                                      <p:cBhvr>
                                        <p:cTn id="43" dur="1" fill="hold">
                                          <p:stCondLst>
                                            <p:cond delay="0"/>
                                          </p:stCondLst>
                                        </p:cTn>
                                        <p:tgtEl>
                                          <p:spTgt spid="40"/>
                                        </p:tgtEl>
                                        <p:attrNameLst>
                                          <p:attrName>style.visibility</p:attrName>
                                        </p:attrNameLst>
                                      </p:cBhvr>
                                      <p:to>
                                        <p:strVal val="visible"/>
                                      </p:to>
                                    </p:set>
                                    <p:animScale>
                                      <p:cBhvr>
                                        <p:cTn id="44"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40"/>
                                        </p:tgtEl>
                                        <p:attrNameLst>
                                          <p:attrName>ppt_x</p:attrName>
                                          <p:attrName>ppt_y</p:attrName>
                                        </p:attrNameLst>
                                      </p:cBhvr>
                                    </p:animMotion>
                                    <p:animEffect transition="in" filter="fade">
                                      <p:cBhvr>
                                        <p:cTn id="4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269135" y="782959"/>
            <a:ext cx="4160113" cy="584775"/>
          </a:xfrm>
          <a:prstGeom prst="rect">
            <a:avLst/>
          </a:prstGeom>
        </p:spPr>
        <p:txBody>
          <a:bodyPr wrap="none">
            <a:spAutoFit/>
          </a:bodyPr>
          <a:lstStyle/>
          <a:p>
            <a:pPr>
              <a:buNone/>
            </a:pPr>
            <a:r>
              <a:rPr lang="en-US" sz="3200" b="1" dirty="0">
                <a:solidFill>
                  <a:schemeClr val="bg1"/>
                </a:solidFill>
                <a:latin typeface="Times New Roman" panose="02020603050405020304" pitchFamily="18" charset="0"/>
                <a:cs typeface="Times New Roman" panose="02020603050405020304" pitchFamily="18" charset="0"/>
              </a:rPr>
              <a:t>S</a:t>
            </a:r>
            <a:r>
              <a:rPr lang="vi-VN" sz="3200" b="1" dirty="0">
                <a:solidFill>
                  <a:schemeClr val="bg1"/>
                </a:solidFill>
                <a:latin typeface="Times New Roman" panose="02020603050405020304" pitchFamily="18" charset="0"/>
                <a:cs typeface="Times New Roman" panose="02020603050405020304" pitchFamily="18" charset="0"/>
              </a:rPr>
              <a:t>ơ đồ activity diagram</a:t>
            </a: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1026" name="Picture 2">
            <a:extLst>
              <a:ext uri="{FF2B5EF4-FFF2-40B4-BE49-F238E27FC236}">
                <a16:creationId xmlns:a16="http://schemas.microsoft.com/office/drawing/2014/main" id="{87B3E34D-F26D-CB03-60ED-3FEFF4AED9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012" y="1888133"/>
            <a:ext cx="11896725"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2592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4532593" y="684388"/>
            <a:ext cx="4033476" cy="584775"/>
          </a:xfrm>
          <a:prstGeom prst="rect">
            <a:avLst/>
          </a:prstGeom>
        </p:spPr>
        <p:txBody>
          <a:bodyPr wrap="none">
            <a:spAutoFit/>
          </a:bodyPr>
          <a:lstStyle/>
          <a:p>
            <a:pPr>
              <a:buNone/>
            </a:pPr>
            <a:r>
              <a:rPr lang="en-US" sz="3200" b="1" dirty="0" err="1">
                <a:solidFill>
                  <a:schemeClr val="bg1"/>
                </a:solidFill>
                <a:latin typeface="Times New Roman" panose="02020603050405020304" pitchFamily="18" charset="0"/>
                <a:cs typeface="Times New Roman" panose="02020603050405020304" pitchFamily="18" charset="0"/>
              </a:rPr>
              <a:t>Biểu</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đồ</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thực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thể</a:t>
            </a:r>
            <a:r>
              <a:rPr lang="en-US" sz="3200" b="1" dirty="0">
                <a:solidFill>
                  <a:schemeClr val="bg1"/>
                </a:solidFill>
                <a:latin typeface="Times New Roman" panose="02020603050405020304" pitchFamily="18" charset="0"/>
                <a:cs typeface="Times New Roman" panose="02020603050405020304" pitchFamily="18" charset="0"/>
              </a:rPr>
              <a:t> ERD</a:t>
            </a: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2050" name="Picture 2">
            <a:extLst>
              <a:ext uri="{FF2B5EF4-FFF2-40B4-BE49-F238E27FC236}">
                <a16:creationId xmlns:a16="http://schemas.microsoft.com/office/drawing/2014/main" id="{5AE31A5C-61CA-EE58-0AB0-6B6704C06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735" y="1600101"/>
            <a:ext cx="11734725" cy="4349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203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794257" y="1747443"/>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171999" y="1557393"/>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043611" y="2428077"/>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023528" y="68347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422220" y="321072"/>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141393" y="1867550"/>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653448" y="1959903"/>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360981" y="3631370"/>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1715582" y="1522955"/>
            <a:ext cx="2274803" cy="1082218"/>
          </a:xfrm>
          <a:prstGeom prst="rect">
            <a:avLst/>
          </a:prstGeom>
        </p:spPr>
        <p:txBody>
          <a:bodyPr wrap="square" lIns="96392" tIns="48196" rIns="96392" bIns="48196">
            <a:spAutoFit/>
          </a:bodyPr>
          <a:lstStyle/>
          <a:p>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Thiết</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kế</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ứng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dụng</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5209532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3189015" y="633393"/>
            <a:ext cx="6063391" cy="523220"/>
          </a:xfrm>
          <a:prstGeom prst="rect">
            <a:avLst/>
          </a:prstGeom>
        </p:spPr>
        <p:txBody>
          <a:bodyPr wrap="none">
            <a:spAutoFit/>
          </a:bodyPr>
          <a:lstStyle/>
          <a:p>
            <a:pPr>
              <a:buNone/>
            </a:pPr>
            <a:r>
              <a:rPr lang="vi-VN" sz="2800" b="1" dirty="0">
                <a:solidFill>
                  <a:schemeClr val="bg1"/>
                </a:solidFill>
                <a:latin typeface="Times New Roman" panose="02020603050405020304" pitchFamily="18" charset="0"/>
                <a:cs typeface="Times New Roman" panose="02020603050405020304" pitchFamily="18" charset="0"/>
              </a:rPr>
              <a:t>Đặc tả dữ liệu cho bảng TAIKHOAN: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3" name="Picture 2">
            <a:extLst>
              <a:ext uri="{FF2B5EF4-FFF2-40B4-BE49-F238E27FC236}">
                <a16:creationId xmlns:a16="http://schemas.microsoft.com/office/drawing/2014/main" id="{48EB0BB4-2A34-1AF4-8C36-48727C044BEE}"/>
              </a:ext>
            </a:extLst>
          </p:cNvPr>
          <p:cNvPicPr>
            <a:picLocks noChangeAspect="1"/>
          </p:cNvPicPr>
          <p:nvPr/>
        </p:nvPicPr>
        <p:blipFill>
          <a:blip r:embed="rId7"/>
          <a:stretch>
            <a:fillRect/>
          </a:stretch>
        </p:blipFill>
        <p:spPr>
          <a:xfrm>
            <a:off x="1867196" y="1666141"/>
            <a:ext cx="9369193" cy="4933116"/>
          </a:xfrm>
          <a:prstGeom prst="rect">
            <a:avLst/>
          </a:prstGeom>
        </p:spPr>
      </p:pic>
    </p:spTree>
    <p:extLst>
      <p:ext uri="{BB962C8B-B14F-4D97-AF65-F5344CB8AC3E}">
        <p14:creationId xmlns:p14="http://schemas.microsoft.com/office/powerpoint/2010/main" val="80833041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3623190" y="641943"/>
            <a:ext cx="5612370" cy="523220"/>
          </a:xfrm>
          <a:prstGeom prst="rect">
            <a:avLst/>
          </a:prstGeom>
        </p:spPr>
        <p:txBody>
          <a:bodyPr wrap="none">
            <a:spAutoFit/>
          </a:bodyPr>
          <a:lstStyle/>
          <a:p>
            <a:pPr>
              <a:buNone/>
            </a:pPr>
            <a:r>
              <a:rPr lang="vi-VN" sz="2800" b="1" dirty="0">
                <a:solidFill>
                  <a:schemeClr val="bg1"/>
                </a:solidFill>
                <a:latin typeface="Times New Roman" panose="02020603050405020304" pitchFamily="18" charset="0"/>
                <a:cs typeface="Times New Roman" panose="02020603050405020304" pitchFamily="18" charset="0"/>
              </a:rPr>
              <a:t>Đặc tả dữ liệu cho bảng TRUYEN: </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2"/>
            </p:custDataLst>
          </p:nvPr>
        </p:nvSpPr>
        <p:spPr>
          <a:xfrm>
            <a:off x="1867196" y="3918813"/>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5" name="Picture 4">
            <a:extLst>
              <a:ext uri="{FF2B5EF4-FFF2-40B4-BE49-F238E27FC236}">
                <a16:creationId xmlns:a16="http://schemas.microsoft.com/office/drawing/2014/main" id="{F8773688-459D-C8FB-87AE-3ECC89BD3CA9}"/>
              </a:ext>
            </a:extLst>
          </p:cNvPr>
          <p:cNvPicPr>
            <a:picLocks noChangeAspect="1"/>
          </p:cNvPicPr>
          <p:nvPr/>
        </p:nvPicPr>
        <p:blipFill>
          <a:blip r:embed="rId7"/>
          <a:stretch>
            <a:fillRect/>
          </a:stretch>
        </p:blipFill>
        <p:spPr>
          <a:xfrm>
            <a:off x="1639148" y="1672109"/>
            <a:ext cx="9580454" cy="4656988"/>
          </a:xfrm>
          <a:prstGeom prst="rect">
            <a:avLst/>
          </a:prstGeom>
        </p:spPr>
      </p:pic>
    </p:spTree>
    <p:extLst>
      <p:ext uri="{BB962C8B-B14F-4D97-AF65-F5344CB8AC3E}">
        <p14:creationId xmlns:p14="http://schemas.microsoft.com/office/powerpoint/2010/main" val="342702891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208729" y="2662218"/>
            <a:ext cx="3636081"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nhập</a:t>
            </a: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 </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7346B70A-16CC-4B0D-9713-9E3B7A43BC1C}"/>
              </a:ext>
            </a:extLst>
          </p:cNvPr>
          <p:cNvPicPr>
            <a:picLocks noChangeAspect="1"/>
          </p:cNvPicPr>
          <p:nvPr/>
        </p:nvPicPr>
        <p:blipFill>
          <a:blip r:embed="rId6"/>
          <a:stretch>
            <a:fillRect/>
          </a:stretch>
        </p:blipFill>
        <p:spPr>
          <a:xfrm>
            <a:off x="6338473" y="117157"/>
            <a:ext cx="5335365" cy="6998336"/>
          </a:xfrm>
          <a:prstGeom prst="rect">
            <a:avLst/>
          </a:prstGeom>
        </p:spPr>
      </p:pic>
    </p:spTree>
    <p:extLst>
      <p:ext uri="{BB962C8B-B14F-4D97-AF65-F5344CB8AC3E}">
        <p14:creationId xmlns:p14="http://schemas.microsoft.com/office/powerpoint/2010/main" val="420075488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3024335"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kí</a:t>
            </a:r>
            <a:r>
              <a:rPr lang="en-US" sz="2800" dirty="0">
                <a:solidFill>
                  <a:schemeClr val="bg1"/>
                </a:solidFill>
                <a:latin typeface="Times New Roman" panose="02020603050405020304" pitchFamily="18" charset="0"/>
                <a:cs typeface="Times New Roman" panose="02020603050405020304" pitchFamily="18" charset="0"/>
              </a:rPr>
              <a:t> </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767C39B1-C4FD-9434-0895-80D55E680988}"/>
              </a:ext>
            </a:extLst>
          </p:cNvPr>
          <p:cNvPicPr>
            <a:picLocks noChangeAspect="1"/>
          </p:cNvPicPr>
          <p:nvPr/>
        </p:nvPicPr>
        <p:blipFill>
          <a:blip r:embed="rId6"/>
          <a:stretch>
            <a:fillRect/>
          </a:stretch>
        </p:blipFill>
        <p:spPr>
          <a:xfrm>
            <a:off x="6429375" y="136874"/>
            <a:ext cx="5302566" cy="6958901"/>
          </a:xfrm>
          <a:prstGeom prst="rect">
            <a:avLst/>
          </a:prstGeom>
        </p:spPr>
      </p:pic>
    </p:spTree>
    <p:extLst>
      <p:ext uri="{BB962C8B-B14F-4D97-AF65-F5344CB8AC3E}">
        <p14:creationId xmlns:p14="http://schemas.microsoft.com/office/powerpoint/2010/main" val="749631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3168351"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chính</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3C454693-076B-3641-D010-5401769A0E06}"/>
              </a:ext>
            </a:extLst>
          </p:cNvPr>
          <p:cNvPicPr>
            <a:picLocks noChangeAspect="1"/>
          </p:cNvPicPr>
          <p:nvPr/>
        </p:nvPicPr>
        <p:blipFill>
          <a:blip r:embed="rId6"/>
          <a:stretch>
            <a:fillRect/>
          </a:stretch>
        </p:blipFill>
        <p:spPr>
          <a:xfrm>
            <a:off x="5709295" y="629171"/>
            <a:ext cx="6783635" cy="5974308"/>
          </a:xfrm>
          <a:prstGeom prst="rect">
            <a:avLst/>
          </a:prstGeom>
        </p:spPr>
      </p:pic>
    </p:spTree>
    <p:extLst>
      <p:ext uri="{BB962C8B-B14F-4D97-AF65-F5344CB8AC3E}">
        <p14:creationId xmlns:p14="http://schemas.microsoft.com/office/powerpoint/2010/main" val="27112653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3456384"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tìm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kiếm</a:t>
            </a:r>
            <a:r>
              <a:rPr lang="en-US" sz="2800" b="1"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latin typeface="Times New Roman" panose="02020603050405020304" pitchFamily="18" charset="0"/>
                <a:cs typeface="Times New Roman" panose="02020603050405020304" pitchFamily="18" charset="0"/>
              </a:rPr>
              <a:t> </a:t>
            </a:r>
            <a:endParaRPr lang="en-US" altLang="zh-CN" sz="4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A593192F-9142-00FA-566D-47124CFF98C8}"/>
              </a:ext>
            </a:extLst>
          </p:cNvPr>
          <p:cNvPicPr>
            <a:picLocks noChangeAspect="1"/>
          </p:cNvPicPr>
          <p:nvPr/>
        </p:nvPicPr>
        <p:blipFill>
          <a:blip r:embed="rId6"/>
          <a:stretch>
            <a:fillRect/>
          </a:stretch>
        </p:blipFill>
        <p:spPr>
          <a:xfrm>
            <a:off x="5926095" y="1384077"/>
            <a:ext cx="6315627" cy="4464496"/>
          </a:xfrm>
          <a:prstGeom prst="rect">
            <a:avLst/>
          </a:prstGeom>
        </p:spPr>
      </p:pic>
    </p:spTree>
    <p:extLst>
      <p:ext uri="{BB962C8B-B14F-4D97-AF65-F5344CB8AC3E}">
        <p14:creationId xmlns:p14="http://schemas.microsoft.com/office/powerpoint/2010/main" val="27585462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3168351"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Admin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2233B660-FDA6-03F0-6980-FC317D58E1AB}"/>
              </a:ext>
            </a:extLst>
          </p:cNvPr>
          <p:cNvPicPr>
            <a:picLocks noChangeAspect="1"/>
          </p:cNvPicPr>
          <p:nvPr/>
        </p:nvPicPr>
        <p:blipFill>
          <a:blip r:embed="rId6"/>
          <a:stretch>
            <a:fillRect/>
          </a:stretch>
        </p:blipFill>
        <p:spPr>
          <a:xfrm>
            <a:off x="5565279" y="798721"/>
            <a:ext cx="6480720" cy="5807398"/>
          </a:xfrm>
          <a:prstGeom prst="rect">
            <a:avLst/>
          </a:prstGeom>
        </p:spPr>
      </p:pic>
    </p:spTree>
    <p:extLst>
      <p:ext uri="{BB962C8B-B14F-4D97-AF65-F5344CB8AC3E}">
        <p14:creationId xmlns:p14="http://schemas.microsoft.com/office/powerpoint/2010/main" val="11292070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16">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9"/>
          <p:cNvSpPr/>
          <p:nvPr/>
        </p:nvSpPr>
        <p:spPr>
          <a:xfrm>
            <a:off x="7899884" y="807590"/>
            <a:ext cx="3257623" cy="1163395"/>
          </a:xfrm>
          <a:prstGeom prst="rect">
            <a:avLst/>
          </a:prstGeom>
        </p:spPr>
        <p:txBody>
          <a:bodyPr wrap="none">
            <a:spAutoFit/>
          </a:bodyPr>
          <a:lstStyle/>
          <a:p>
            <a:r>
              <a:rPr lang="en-US" altLang="zh-CN"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rPr>
              <a:t>Content</a:t>
            </a:r>
            <a:endParaRPr lang="zh-CN" altLang="en-US" sz="6960" b="1" dirty="0">
              <a:solidFill>
                <a:schemeClr val="bg1"/>
              </a:solidFill>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8" name="直角三角形-2"/>
          <p:cNvSpPr/>
          <p:nvPr/>
        </p:nvSpPr>
        <p:spPr>
          <a:xfrm rot="16200000">
            <a:off x="7566005" y="1375615"/>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rId17" action="ppaction://hlinksldjump"/>
          </p:cNvPr>
          <p:cNvSpPr>
            <a:spLocks noChangeArrowheads="1"/>
          </p:cNvSpPr>
          <p:nvPr>
            <p:custDataLst>
              <p:tags r:id="rId2"/>
            </p:custDataLst>
          </p:nvPr>
        </p:nvSpPr>
        <p:spPr bwMode="auto">
          <a:xfrm>
            <a:off x="6443428" y="2541973"/>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Tổng</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quan</a:t>
            </a:r>
            <a:endPar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7">
            <a:hlinkClick r:id="rId17" action="ppaction://hlinksldjump"/>
          </p:cNvPr>
          <p:cNvSpPr/>
          <p:nvPr>
            <p:custDataLst>
              <p:tags r:id="rId3"/>
            </p:custDataLst>
          </p:nvPr>
        </p:nvSpPr>
        <p:spPr>
          <a:xfrm>
            <a:off x="5894851" y="2541973"/>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6">
            <a:hlinkClick r:id="rId17" action="ppaction://hlinksldjump"/>
          </p:cNvPr>
          <p:cNvSpPr>
            <a:spLocks noChangeArrowheads="1"/>
          </p:cNvSpPr>
          <p:nvPr>
            <p:custDataLst>
              <p:tags r:id="rId4"/>
            </p:custDataLst>
          </p:nvPr>
        </p:nvSpPr>
        <p:spPr bwMode="auto">
          <a:xfrm>
            <a:off x="5546407" y="3418987"/>
            <a:ext cx="3680669"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Cơ</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sở</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lý</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thuyết</a:t>
            </a:r>
            <a:endPar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5">
            <a:hlinkClick r:id="rId17" action="ppaction://hlinksldjump"/>
          </p:cNvPr>
          <p:cNvSpPr/>
          <p:nvPr>
            <p:custDataLst>
              <p:tags r:id="rId5"/>
            </p:custDataLst>
          </p:nvPr>
        </p:nvSpPr>
        <p:spPr>
          <a:xfrm>
            <a:off x="4910874" y="3412072"/>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4">
            <a:hlinkClick r:id="rId17" action="ppaction://hlinksldjump"/>
          </p:cNvPr>
          <p:cNvSpPr>
            <a:spLocks noChangeArrowheads="1"/>
          </p:cNvSpPr>
          <p:nvPr>
            <p:custDataLst>
              <p:tags r:id="rId6"/>
            </p:custDataLst>
          </p:nvPr>
        </p:nvSpPr>
        <p:spPr bwMode="auto">
          <a:xfrm>
            <a:off x="4497936" y="4515130"/>
            <a:ext cx="4811758"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Thiết</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kế</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ứng</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dụng</a:t>
            </a:r>
            <a:endPar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3">
            <a:hlinkClick r:id="rId17" action="ppaction://hlinksldjump"/>
          </p:cNvPr>
          <p:cNvSpPr/>
          <p:nvPr>
            <p:custDataLst>
              <p:tags r:id="rId7"/>
            </p:custDataLst>
          </p:nvPr>
        </p:nvSpPr>
        <p:spPr>
          <a:xfrm>
            <a:off x="3760693" y="4449777"/>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2">
            <a:hlinkClick r:id="rId17" action="ppaction://hlinksldjump"/>
          </p:cNvPr>
          <p:cNvSpPr>
            <a:spLocks noChangeArrowheads="1"/>
          </p:cNvSpPr>
          <p:nvPr>
            <p:custDataLst>
              <p:tags r:id="rId8"/>
            </p:custDataLst>
          </p:nvPr>
        </p:nvSpPr>
        <p:spPr bwMode="auto">
          <a:xfrm>
            <a:off x="3431693" y="5530601"/>
            <a:ext cx="5229930"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Triển</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khai</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ứng</a:t>
            </a:r>
            <a:r>
              <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spc="6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dụng</a:t>
            </a:r>
            <a:endParaRPr lang="en-US" altLang="zh-CN" sz="2800" b="1" spc="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1">
            <a:hlinkClick r:id="rId17" action="ppaction://hlinksldjump"/>
          </p:cNvPr>
          <p:cNvSpPr/>
          <p:nvPr>
            <p:custDataLst>
              <p:tags r:id="rId9"/>
            </p:custDataLst>
          </p:nvPr>
        </p:nvSpPr>
        <p:spPr>
          <a:xfrm>
            <a:off x="2765728" y="5490069"/>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464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3"/>
          <p:cNvCxnSpPr/>
          <p:nvPr>
            <p:custDataLst>
              <p:tags r:id="rId10"/>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11"/>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2"/>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left)">
                                      <p:cBhvr>
                                        <p:cTn id="18" dur="500"/>
                                        <p:tgtEl>
                                          <p:spTgt spid="17">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22" presetClass="entr" presetSubtype="1"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up)">
                                      <p:cBhvr>
                                        <p:cTn id="35" dur="500"/>
                                        <p:tgtEl>
                                          <p:spTgt spid="2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2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up)">
                                      <p:cBhvr>
                                        <p:cTn id="45" dur="500"/>
                                        <p:tgtEl>
                                          <p:spTgt spid="2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22" presetClass="entr" presetSubtype="1"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up)">
                                      <p:cBhvr>
                                        <p:cTn id="55" dur="500"/>
                                        <p:tgtEl>
                                          <p:spTgt spid="30"/>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6" y="3021449"/>
            <a:ext cx="3600399"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thêm</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truyện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69F8AA5A-B057-BCB3-2242-4B70737A1621}"/>
              </a:ext>
            </a:extLst>
          </p:cNvPr>
          <p:cNvPicPr>
            <a:picLocks noChangeAspect="1"/>
          </p:cNvPicPr>
          <p:nvPr/>
        </p:nvPicPr>
        <p:blipFill>
          <a:blip r:embed="rId6"/>
          <a:stretch>
            <a:fillRect/>
          </a:stretch>
        </p:blipFill>
        <p:spPr>
          <a:xfrm>
            <a:off x="6427787" y="259990"/>
            <a:ext cx="5661140" cy="6712669"/>
          </a:xfrm>
          <a:prstGeom prst="rect">
            <a:avLst/>
          </a:prstGeom>
        </p:spPr>
      </p:pic>
    </p:spTree>
    <p:extLst>
      <p:ext uri="{BB962C8B-B14F-4D97-AF65-F5344CB8AC3E}">
        <p14:creationId xmlns:p14="http://schemas.microsoft.com/office/powerpoint/2010/main" val="29452512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4752528"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thông</a:t>
            </a:r>
            <a:r>
              <a:rPr lang="en-US" sz="2800" b="1" dirty="0">
                <a:solidFill>
                  <a:schemeClr val="bg1"/>
                </a:solidFill>
                <a:latin typeface="Times New Roman" panose="02020603050405020304" pitchFamily="18" charset="0"/>
                <a:cs typeface="Times New Roman" panose="02020603050405020304" pitchFamily="18" charset="0"/>
              </a:rPr>
              <a:t> tin </a:t>
            </a:r>
            <a:r>
              <a:rPr lang="en-US" sz="2800" b="1" dirty="0" err="1">
                <a:solidFill>
                  <a:schemeClr val="bg1"/>
                </a:solidFill>
                <a:latin typeface="Times New Roman" panose="02020603050405020304" pitchFamily="18" charset="0"/>
                <a:cs typeface="Times New Roman" panose="02020603050405020304" pitchFamily="18" charset="0"/>
              </a:rPr>
              <a:t>ứng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FEE496C1-3594-628E-F060-C2927873BE75}"/>
              </a:ext>
            </a:extLst>
          </p:cNvPr>
          <p:cNvPicPr>
            <a:picLocks noChangeAspect="1"/>
          </p:cNvPicPr>
          <p:nvPr/>
        </p:nvPicPr>
        <p:blipFill>
          <a:blip r:embed="rId6"/>
          <a:stretch>
            <a:fillRect/>
          </a:stretch>
        </p:blipFill>
        <p:spPr>
          <a:xfrm>
            <a:off x="6429375" y="1818621"/>
            <a:ext cx="5929288" cy="3144320"/>
          </a:xfrm>
          <a:prstGeom prst="rect">
            <a:avLst/>
          </a:prstGeom>
        </p:spPr>
      </p:pic>
    </p:spTree>
    <p:extLst>
      <p:ext uri="{BB962C8B-B14F-4D97-AF65-F5344CB8AC3E}">
        <p14:creationId xmlns:p14="http://schemas.microsoft.com/office/powerpoint/2010/main" val="244820766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6" y="3021449"/>
            <a:ext cx="4584441"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nội</a:t>
            </a:r>
            <a:r>
              <a:rPr lang="en-US" sz="2800" b="1" dirty="0">
                <a:solidFill>
                  <a:schemeClr val="bg1"/>
                </a:solidFill>
                <a:latin typeface="Times New Roman" panose="02020603050405020304" pitchFamily="18" charset="0"/>
                <a:cs typeface="Times New Roman" panose="02020603050405020304" pitchFamily="18" charset="0"/>
              </a:rPr>
              <a:t> dung  </a:t>
            </a:r>
            <a:r>
              <a:rPr lang="en-US" sz="2800" b="1" dirty="0" err="1">
                <a:solidFill>
                  <a:schemeClr val="bg1"/>
                </a:solidFill>
                <a:latin typeface="Times New Roman" panose="02020603050405020304" pitchFamily="18" charset="0"/>
                <a:cs typeface="Times New Roman" panose="02020603050405020304" pitchFamily="18" charset="0"/>
              </a:rPr>
              <a:t>truyện</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F5379456-89A1-BBD7-ED44-C3CD46CD60B3}"/>
              </a:ext>
            </a:extLst>
          </p:cNvPr>
          <p:cNvPicPr>
            <a:picLocks noChangeAspect="1"/>
          </p:cNvPicPr>
          <p:nvPr/>
        </p:nvPicPr>
        <p:blipFill>
          <a:blip r:embed="rId6"/>
          <a:stretch>
            <a:fillRect/>
          </a:stretch>
        </p:blipFill>
        <p:spPr>
          <a:xfrm>
            <a:off x="6255590" y="1167347"/>
            <a:ext cx="6320827" cy="4897956"/>
          </a:xfrm>
          <a:prstGeom prst="rect">
            <a:avLst/>
          </a:prstGeom>
        </p:spPr>
      </p:pic>
    </p:spTree>
    <p:extLst>
      <p:ext uri="{BB962C8B-B14F-4D97-AF65-F5344CB8AC3E}">
        <p14:creationId xmlns:p14="http://schemas.microsoft.com/office/powerpoint/2010/main" val="37477694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1388815" y="3021449"/>
            <a:ext cx="3456384" cy="954107"/>
          </a:xfrm>
          <a:prstGeom prst="rect">
            <a:avLst/>
          </a:prstGeom>
        </p:spPr>
        <p:txBody>
          <a:bodyPr wrap="square">
            <a:spAutoFit/>
          </a:bodyPr>
          <a:lstStyle/>
          <a:p>
            <a:pPr>
              <a:buNone/>
            </a:pPr>
            <a:r>
              <a:rPr lang="en-US" sz="2800" b="1" dirty="0" err="1">
                <a:solidFill>
                  <a:schemeClr val="bg1"/>
                </a:solidFill>
                <a:latin typeface="Times New Roman" panose="02020603050405020304" pitchFamily="18" charset="0"/>
                <a:cs typeface="Times New Roman" panose="02020603050405020304" pitchFamily="18" charset="0"/>
              </a:rPr>
              <a:t>Đặc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tả</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thiết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kế</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giao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diện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đăng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bài</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F16E27D3-7381-C801-D6AB-8254A0FEBAC3}"/>
              </a:ext>
            </a:extLst>
          </p:cNvPr>
          <p:cNvPicPr>
            <a:picLocks noChangeAspect="1"/>
          </p:cNvPicPr>
          <p:nvPr/>
        </p:nvPicPr>
        <p:blipFill>
          <a:blip r:embed="rId6"/>
          <a:stretch>
            <a:fillRect/>
          </a:stretch>
        </p:blipFill>
        <p:spPr>
          <a:xfrm>
            <a:off x="5958362" y="880021"/>
            <a:ext cx="6544562" cy="5472608"/>
          </a:xfrm>
          <a:prstGeom prst="rect">
            <a:avLst/>
          </a:prstGeom>
        </p:spPr>
      </p:pic>
    </p:spTree>
    <p:extLst>
      <p:ext uri="{BB962C8B-B14F-4D97-AF65-F5344CB8AC3E}">
        <p14:creationId xmlns:p14="http://schemas.microsoft.com/office/powerpoint/2010/main" val="39857681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794257" y="1747443"/>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1171999" y="1557393"/>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2043611" y="2428077"/>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2023528" y="68347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心形 20"/>
          <p:cNvSpPr/>
          <p:nvPr/>
        </p:nvSpPr>
        <p:spPr>
          <a:xfrm>
            <a:off x="2422220" y="321072"/>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4141393" y="1867550"/>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653448" y="1959903"/>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360981" y="3631370"/>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矩形 60"/>
          <p:cNvSpPr/>
          <p:nvPr/>
        </p:nvSpPr>
        <p:spPr>
          <a:xfrm>
            <a:off x="1497846" y="1747214"/>
            <a:ext cx="2250742" cy="651331"/>
          </a:xfrm>
          <a:prstGeom prst="rect">
            <a:avLst/>
          </a:prstGeom>
        </p:spPr>
        <p:txBody>
          <a:bodyPr wrap="none" lIns="96392" tIns="48196" rIns="96392" bIns="48196">
            <a:spAutoFit/>
          </a:bodyPr>
          <a:lstStyle/>
          <a:p>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Triển</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khai</a:t>
            </a:r>
            <a:endPar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3" name="Picture 2">
            <a:extLst>
              <a:ext uri="{FF2B5EF4-FFF2-40B4-BE49-F238E27FC236}">
                <a16:creationId xmlns:a16="http://schemas.microsoft.com/office/drawing/2014/main" id="{E1D027DC-E6C4-571C-13C1-4BB729DE2D31}"/>
              </a:ext>
            </a:extLst>
          </p:cNvPr>
          <p:cNvPicPr>
            <a:picLocks noChangeAspect="1"/>
          </p:cNvPicPr>
          <p:nvPr/>
        </p:nvPicPr>
        <p:blipFill>
          <a:blip r:embed="rId3"/>
          <a:stretch>
            <a:fillRect/>
          </a:stretch>
        </p:blipFill>
        <p:spPr>
          <a:xfrm>
            <a:off x="4733620" y="2327224"/>
            <a:ext cx="6896389" cy="2318115"/>
          </a:xfrm>
          <a:prstGeom prst="rect">
            <a:avLst/>
          </a:prstGeom>
        </p:spPr>
      </p:pic>
    </p:spTree>
    <p:extLst>
      <p:ext uri="{BB962C8B-B14F-4D97-AF65-F5344CB8AC3E}">
        <p14:creationId xmlns:p14="http://schemas.microsoft.com/office/powerpoint/2010/main" val="362081615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940736" y="2911928"/>
            <a:ext cx="5303943" cy="927177"/>
          </a:xfrm>
          <a:prstGeom prst="rect">
            <a:avLst/>
          </a:prstGeom>
        </p:spPr>
        <p:txBody>
          <a:bodyPr wrap="square">
            <a:spAutoFit/>
          </a:bodyPr>
          <a:lstStyle/>
          <a:p>
            <a:pPr algn="ctr">
              <a:lnSpc>
                <a:spcPct val="200000"/>
              </a:lnSpc>
            </a:pPr>
            <a:r>
              <a:rPr lang="en-US" sz="3200" b="1" dirty="0">
                <a:solidFill>
                  <a:schemeClr val="bg1"/>
                </a:solidFill>
                <a:latin typeface="Times New Roman" panose="02020603050405020304" pitchFamily="18" charset="0"/>
                <a:cs typeface="Times New Roman" panose="02020603050405020304" pitchFamily="18" charset="0"/>
              </a:rPr>
              <a:t>Giao </a:t>
            </a:r>
            <a:r>
              <a:rPr lang="en-US" sz="3200" b="1" dirty="0" err="1">
                <a:solidFill>
                  <a:schemeClr val="bg1"/>
                </a:solidFill>
                <a:latin typeface="Times New Roman" panose="02020603050405020304" pitchFamily="18" charset="0"/>
                <a:cs typeface="Times New Roman" panose="02020603050405020304" pitchFamily="18" charset="0"/>
              </a:rPr>
              <a:t>diện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đăng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nhập</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3074" name="Picture 2" descr="Ảnh có chứa văn bản, ảnh chụp màn hình, ký hiệu&#10;&#10;Mô tả được tạo tự động">
            <a:extLst>
              <a:ext uri="{FF2B5EF4-FFF2-40B4-BE49-F238E27FC236}">
                <a16:creationId xmlns:a16="http://schemas.microsoft.com/office/drawing/2014/main" id="{2BC358C2-9B43-5828-343E-27E2983268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887" y="717807"/>
            <a:ext cx="2436502" cy="5130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6143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727147" y="2771505"/>
            <a:ext cx="5303943"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đăng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kí</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4098" name="Picture 2" descr="Ảnh có chứa văn bản, ảnh chụp màn hình, ký hiệu&#10;&#10;Mô tả được tạo tự động">
            <a:extLst>
              <a:ext uri="{FF2B5EF4-FFF2-40B4-BE49-F238E27FC236}">
                <a16:creationId xmlns:a16="http://schemas.microsoft.com/office/drawing/2014/main" id="{5F94B01A-3F0F-FB11-0B5B-B9C51BFB8E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5915" y="772475"/>
            <a:ext cx="2520281" cy="5076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4741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573391" y="2803645"/>
            <a:ext cx="5303943"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chính</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5122" name="Picture 2">
            <a:extLst>
              <a:ext uri="{FF2B5EF4-FFF2-40B4-BE49-F238E27FC236}">
                <a16:creationId xmlns:a16="http://schemas.microsoft.com/office/drawing/2014/main" id="{99F7124B-865C-E663-C281-297D3B25DC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887" y="757903"/>
            <a:ext cx="2448272" cy="501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63860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650501" y="2911928"/>
            <a:ext cx="5303943"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tìm</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kiếm</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6146" name="Picture 2">
            <a:extLst>
              <a:ext uri="{FF2B5EF4-FFF2-40B4-BE49-F238E27FC236}">
                <a16:creationId xmlns:a16="http://schemas.microsoft.com/office/drawing/2014/main" id="{DE7A1670-4248-4292-8825-F43D177D0D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888" y="755977"/>
            <a:ext cx="2448272" cy="5092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430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558392" y="2768889"/>
            <a:ext cx="5957110"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chức</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năng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xóa</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truyện</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7170" name="Picture 2">
            <a:extLst>
              <a:ext uri="{FF2B5EF4-FFF2-40B4-BE49-F238E27FC236}">
                <a16:creationId xmlns:a16="http://schemas.microsoft.com/office/drawing/2014/main" id="{A2B7E95A-150A-DC73-9703-2B70EEC160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1410" y="701442"/>
            <a:ext cx="2443749" cy="5062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93385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794257" y="1747443"/>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0" name="任意多边形 59"/>
          <p:cNvSpPr/>
          <p:nvPr/>
        </p:nvSpPr>
        <p:spPr>
          <a:xfrm rot="18900000">
            <a:off x="1171999" y="1557393"/>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9" name="任意多边形 58"/>
          <p:cNvSpPr/>
          <p:nvPr/>
        </p:nvSpPr>
        <p:spPr>
          <a:xfrm rot="18900000" flipV="1">
            <a:off x="2043611" y="2428077"/>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7" name="任意多边形 56"/>
          <p:cNvSpPr/>
          <p:nvPr/>
        </p:nvSpPr>
        <p:spPr>
          <a:xfrm rot="2700000">
            <a:off x="2023528" y="68347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心形 20"/>
          <p:cNvSpPr/>
          <p:nvPr/>
        </p:nvSpPr>
        <p:spPr>
          <a:xfrm>
            <a:off x="2422220" y="321072"/>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2" name="组合 21"/>
          <p:cNvGrpSpPr/>
          <p:nvPr/>
        </p:nvGrpSpPr>
        <p:grpSpPr>
          <a:xfrm>
            <a:off x="4141393" y="1867550"/>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0" name="组合 29"/>
          <p:cNvGrpSpPr/>
          <p:nvPr/>
        </p:nvGrpSpPr>
        <p:grpSpPr>
          <a:xfrm>
            <a:off x="653448" y="1959903"/>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6" name="组合 55"/>
          <p:cNvGrpSpPr/>
          <p:nvPr/>
        </p:nvGrpSpPr>
        <p:grpSpPr>
          <a:xfrm>
            <a:off x="2360981" y="3631370"/>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61" name="矩形 60"/>
          <p:cNvSpPr/>
          <p:nvPr/>
        </p:nvSpPr>
        <p:spPr>
          <a:xfrm>
            <a:off x="1358393" y="1663908"/>
            <a:ext cx="2575127" cy="712886"/>
          </a:xfrm>
          <a:prstGeom prst="rect">
            <a:avLst/>
          </a:prstGeom>
        </p:spPr>
        <p:txBody>
          <a:bodyPr wrap="none" lIns="96392" tIns="48196" rIns="96392" bIns="48196">
            <a:spAutoFit/>
          </a:bodyPr>
          <a:lstStyle/>
          <a:p>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Tổng</a:t>
            </a:r>
            <a:r>
              <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quan</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2" name="矩形 47"/>
          <p:cNvSpPr>
            <a:spLocks noChangeArrowheads="1"/>
          </p:cNvSpPr>
          <p:nvPr/>
        </p:nvSpPr>
        <p:spPr bwMode="auto">
          <a:xfrm>
            <a:off x="3968338" y="2462787"/>
            <a:ext cx="8686512" cy="148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vi-VN" sz="2400" dirty="0">
                <a:solidFill>
                  <a:schemeClr val="bg1"/>
                </a:solidFill>
                <a:latin typeface="Times New Roman" panose="02020603050405020304" pitchFamily="18" charset="0"/>
                <a:cs typeface="Times New Roman" panose="02020603050405020304" pitchFamily="18" charset="0"/>
              </a:rPr>
              <a:t>Ngày nay với sự cùng với sự phát triển như vũ bão của công nghệ thông tin, các hệ điều hành trên thiết bị di động đang trở nên rất được quan tâm. </a:t>
            </a:r>
            <a:endParaRPr lang="zh-CN" altLang="en-US" sz="2400" dirty="0">
              <a:solidFill>
                <a:schemeClr val="bg1"/>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71" name="矩形 47"/>
          <p:cNvSpPr>
            <a:spLocks noChangeArrowheads="1"/>
          </p:cNvSpPr>
          <p:nvPr/>
        </p:nvSpPr>
        <p:spPr bwMode="auto">
          <a:xfrm>
            <a:off x="3933520" y="4072280"/>
            <a:ext cx="8686512" cy="148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vi-VN" sz="2400" dirty="0">
                <a:solidFill>
                  <a:schemeClr val="bg1"/>
                </a:solidFill>
                <a:latin typeface="Times New Roman" panose="02020603050405020304" pitchFamily="18" charset="0"/>
                <a:cs typeface="Times New Roman" panose="02020603050405020304" pitchFamily="18" charset="0"/>
              </a:rPr>
              <a:t>Các công ty phần mềm sản xuất ứng dụng di động mới liên tục được mở ra, nhiều công ty phần mềm chuyển hướng hoặc mở rộng sang mảng sản xuất ứng dụng trên thiết bị động</a:t>
            </a:r>
            <a:endParaRPr lang="zh-CN" altLang="en-US" sz="2400" dirty="0">
              <a:solidFill>
                <a:schemeClr val="bg1"/>
              </a:solidFill>
              <a:latin typeface="Times New Roman" panose="02020603050405020304" pitchFamily="18" charset="0"/>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horizontal)">
                                      <p:cBhvr>
                                        <p:cTn id="52" dur="400"/>
                                        <p:tgtEl>
                                          <p:spTgt spid="62"/>
                                        </p:tgtEl>
                                      </p:cBhvr>
                                    </p:animEffect>
                                  </p:childTnLst>
                                </p:cTn>
                              </p:par>
                              <p:par>
                                <p:cTn id="53" presetID="14" presetClass="entr" presetSubtype="10" fill="hold" grpId="0" nodeType="withEffect">
                                  <p:stCondLst>
                                    <p:cond delay="100"/>
                                  </p:stCondLst>
                                  <p:childTnLst>
                                    <p:set>
                                      <p:cBhvr>
                                        <p:cTn id="54" dur="1" fill="hold">
                                          <p:stCondLst>
                                            <p:cond delay="0"/>
                                          </p:stCondLst>
                                        </p:cTn>
                                        <p:tgtEl>
                                          <p:spTgt spid="71"/>
                                        </p:tgtEl>
                                        <p:attrNameLst>
                                          <p:attrName>style.visibility</p:attrName>
                                        </p:attrNameLst>
                                      </p:cBhvr>
                                      <p:to>
                                        <p:strVal val="visible"/>
                                      </p:to>
                                    </p:set>
                                    <p:animEffect transition="in" filter="randombar(horizontal)">
                                      <p:cBhvr>
                                        <p:cTn id="55" dur="4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P spid="62" grpId="0"/>
      <p:bldP spid="7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573391" y="2768889"/>
            <a:ext cx="5303943"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admin</a:t>
            </a: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8194" name="Picture 2">
            <a:extLst>
              <a:ext uri="{FF2B5EF4-FFF2-40B4-BE49-F238E27FC236}">
                <a16:creationId xmlns:a16="http://schemas.microsoft.com/office/drawing/2014/main" id="{9125FE4E-5440-B669-1B89-59586D698A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888" y="760239"/>
            <a:ext cx="2448272" cy="5016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4150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125119" y="2032149"/>
            <a:ext cx="1188146" cy="1200329"/>
          </a:xfrm>
          <a:prstGeom prst="rect">
            <a:avLst/>
          </a:prstGeom>
        </p:spPr>
        <p:txBody>
          <a:bodyPr wrap="none">
            <a:spAutoFit/>
          </a:bodyPr>
          <a:lstStyle/>
          <a:p>
            <a:pPr algn="ctr"/>
            <a:r>
              <a:rPr lang="en-US" altLang="zh-CN" sz="7200" b="1" dirty="0">
                <a:solidFill>
                  <a:schemeClr val="bg1"/>
                </a:solidFill>
                <a:latin typeface="Yeseva One" panose="00000500000000000000" pitchFamily="2" charset="0"/>
                <a:ea typeface="微软雅黑" panose="020B0503020204020204" pitchFamily="34" charset="-122"/>
              </a:rPr>
              <a:t>01</a:t>
            </a: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2" name="矩形-2"/>
          <p:cNvSpPr/>
          <p:nvPr>
            <p:custDataLst>
              <p:tags r:id="rId2"/>
            </p:custDataLst>
          </p:nvPr>
        </p:nvSpPr>
        <p:spPr>
          <a:xfrm>
            <a:off x="3154822" y="3375517"/>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6825409" y="2911928"/>
            <a:ext cx="5303943" cy="927177"/>
          </a:xfrm>
          <a:prstGeom prst="rect">
            <a:avLst/>
          </a:prstGeom>
        </p:spPr>
        <p:txBody>
          <a:bodyPr wrap="square">
            <a:spAutoFit/>
          </a:bodyPr>
          <a:lstStyle/>
          <a:p>
            <a:pPr algn="ctr">
              <a:lnSpc>
                <a:spcPct val="200000"/>
              </a:lnSpc>
            </a:pP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Giao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diện</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đăng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truyện</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5">
            <a:extLst>
              <a:ext uri="{FF2B5EF4-FFF2-40B4-BE49-F238E27FC236}">
                <a16:creationId xmlns:a16="http://schemas.microsoft.com/office/drawing/2014/main" id="{E88F6F8D-25BE-D270-BA9C-198B864C7BA7}"/>
              </a:ext>
            </a:extLst>
          </p:cNvPr>
          <p:cNvPicPr>
            <a:picLocks noChangeAspect="1"/>
          </p:cNvPicPr>
          <p:nvPr/>
        </p:nvPicPr>
        <p:blipFill>
          <a:blip r:embed="rId8"/>
          <a:stretch>
            <a:fillRect/>
          </a:stretch>
        </p:blipFill>
        <p:spPr>
          <a:xfrm>
            <a:off x="504044" y="159941"/>
            <a:ext cx="5623747" cy="6646248"/>
          </a:xfrm>
          <a:prstGeom prst="rect">
            <a:avLst/>
          </a:prstGeom>
        </p:spPr>
      </p:pic>
      <p:pic>
        <p:nvPicPr>
          <p:cNvPr id="9218" name="Picture 2">
            <a:extLst>
              <a:ext uri="{FF2B5EF4-FFF2-40B4-BE49-F238E27FC236}">
                <a16:creationId xmlns:a16="http://schemas.microsoft.com/office/drawing/2014/main" id="{11796FF3-C0C4-782E-1E85-6019888631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0463" y="786993"/>
            <a:ext cx="2444696" cy="4989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717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28" name="TextBox 19"/>
            <p:cNvSpPr txBox="1"/>
            <p:nvPr/>
          </p:nvSpPr>
          <p:spPr>
            <a:xfrm>
              <a:off x="1373223" y="1601029"/>
              <a:ext cx="4014522" cy="496298"/>
            </a:xfrm>
            <a:prstGeom prst="rect">
              <a:avLst/>
            </a:prstGeom>
            <a:noFill/>
          </p:spPr>
          <p:txBody>
            <a:bodyPr wrap="square" rtlCol="0">
              <a:spAutoFit/>
            </a:bodyPr>
            <a:lstStyle/>
            <a:p>
              <a:pPr algn="ctr"/>
              <a:r>
                <a:rPr lang="vi-VN" sz="2800" b="1" i="0" dirty="0">
                  <a:solidFill>
                    <a:schemeClr val="bg1"/>
                  </a:solidFill>
                  <a:effectLst/>
                  <a:latin typeface="Times New Roman" panose="02020603050405020304" pitchFamily="18" charset="0"/>
                </a:rPr>
                <a:t>Kết quả chương trình</a:t>
              </a:r>
              <a:endParaRPr lang="zh-CN" altLang="en-US" sz="28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0" name="TextBox 19"/>
            <p:cNvSpPr txBox="1"/>
            <p:nvPr/>
          </p:nvSpPr>
          <p:spPr>
            <a:xfrm>
              <a:off x="7062707" y="1626150"/>
              <a:ext cx="3756068" cy="496298"/>
            </a:xfrm>
            <a:prstGeom prst="rect">
              <a:avLst/>
            </a:prstGeom>
            <a:noFill/>
          </p:spPr>
          <p:txBody>
            <a:bodyPr wrap="square" rtlCol="0">
              <a:spAutoFit/>
            </a:bodyPr>
            <a:lstStyle/>
            <a:p>
              <a:pPr algn="ctr"/>
              <a:r>
                <a:rPr lang="vi-VN" sz="2800" b="1" i="0" dirty="0">
                  <a:solidFill>
                    <a:schemeClr val="bg1"/>
                  </a:solidFill>
                  <a:effectLst/>
                  <a:latin typeface="Times New Roman" panose="02020603050405020304" pitchFamily="18" charset="0"/>
                </a:rPr>
                <a:t>Hướng phát triển: </a:t>
              </a:r>
              <a:endParaRPr lang="zh-CN" altLang="en-US" sz="3600"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33" name="TextBox 106"/>
          <p:cNvSpPr txBox="1"/>
          <p:nvPr/>
        </p:nvSpPr>
        <p:spPr>
          <a:xfrm>
            <a:off x="1534029" y="2965137"/>
            <a:ext cx="4574197" cy="3323987"/>
          </a:xfrm>
          <a:prstGeom prst="rect">
            <a:avLst/>
          </a:prstGeom>
          <a:noFill/>
        </p:spPr>
        <p:txBody>
          <a:bodyPr wrap="square" lIns="0" tIns="0" rIns="0" bIns="0" rtlCol="0">
            <a:spAutoFit/>
          </a:bodyPr>
          <a:lstStyle/>
          <a:p>
            <a:r>
              <a:rPr lang="vi-VN" sz="2400" dirty="0">
                <a:solidFill>
                  <a:schemeClr val="bg1"/>
                </a:solidFill>
                <a:latin typeface="Times New Roman" panose="02020603050405020304" pitchFamily="18" charset="0"/>
                <a:cs typeface="Times New Roman" panose="02020603050405020304" pitchFamily="18" charset="0"/>
              </a:rPr>
              <a:t>Ứng dụng đọc truyện với giao diện dễ nhìn, các thao tác sử dụng dễ dàng, thân thiện với người dùng. Các chức năng cơ bản của ứng dụng đã hoàn thành. </a:t>
            </a:r>
          </a:p>
          <a:p>
            <a:r>
              <a:rPr lang="vi-VN" sz="2400" dirty="0">
                <a:solidFill>
                  <a:schemeClr val="bg1"/>
                </a:solidFill>
                <a:latin typeface="Times New Roman" panose="02020603050405020304" pitchFamily="18" charset="0"/>
                <a:cs typeface="Times New Roman" panose="02020603050405020304" pitchFamily="18" charset="0"/>
              </a:rPr>
              <a:t>Bên cạnh đó còn có những hạn chế của ứng dụng: tốc độ xử lí chưa cao , ứng dụng chưa có nhiều tính năng nổi trội. </a:t>
            </a:r>
          </a:p>
        </p:txBody>
      </p:sp>
      <p:sp>
        <p:nvSpPr>
          <p:cNvPr id="46" name="TextBox 23"/>
          <p:cNvSpPr txBox="1"/>
          <p:nvPr/>
        </p:nvSpPr>
        <p:spPr>
          <a:xfrm>
            <a:off x="7135431" y="3367346"/>
            <a:ext cx="4144885" cy="2149627"/>
          </a:xfrm>
          <a:prstGeom prst="rect">
            <a:avLst/>
          </a:prstGeom>
          <a:noFill/>
        </p:spPr>
        <p:txBody>
          <a:bodyPr wrap="square" lIns="0" tIns="0" rIns="0" bIns="0" rtlCol="0">
            <a:spAutoFit/>
          </a:bodyPr>
          <a:lstStyle/>
          <a:p>
            <a:pPr algn="just">
              <a:lnSpc>
                <a:spcPct val="150000"/>
              </a:lnSpc>
            </a:pPr>
            <a:r>
              <a:rPr lang="vi-VN" sz="2400" dirty="0">
                <a:solidFill>
                  <a:schemeClr val="bg1"/>
                </a:solidFill>
                <a:latin typeface="Times New Roman" panose="02020603050405020304" pitchFamily="18" charset="0"/>
                <a:cs typeface="Times New Roman" panose="02020603050405020304" pitchFamily="18" charset="0"/>
              </a:rPr>
              <a:t>Thêm nhiều tính năng nổi trội hơn cho ứng dụng. Đồng thời, tối ưu hóa tốc độ xử lí để đem lại hiệu quả cao hơn. </a:t>
            </a:r>
            <a:endParaRPr lang="en-US" altLang="zh-CN" sz="2400" dirty="0">
              <a:solidFill>
                <a:schemeClr val="bg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259475" y="2836915"/>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630958" y="3155812"/>
            <a:ext cx="5258299" cy="769441"/>
          </a:xfrm>
          <a:prstGeom prst="rect">
            <a:avLst/>
          </a:prstGeom>
          <a:noFill/>
        </p:spPr>
        <p:txBody>
          <a:bodyPr wrap="none" rtlCol="0">
            <a:spAutoFit/>
          </a:bodyPr>
          <a:lstStyle/>
          <a:p>
            <a:r>
              <a:rPr lang="en-US" altLang="zh-CN" sz="4400" spc="300" dirty="0">
                <a:solidFill>
                  <a:schemeClr val="bg1"/>
                </a:solidFill>
                <a:latin typeface="Yeseva One" panose="00000500000000000000" pitchFamily="2" charset="0"/>
                <a:ea typeface="方正尚酷简体" panose="02000000000000000000" pitchFamily="65" charset="-122"/>
                <a:cs typeface="+mn-ea"/>
                <a:sym typeface="+mn-lt"/>
              </a:rPr>
              <a:t>Thank for watching</a:t>
            </a:r>
            <a:endParaRPr lang="zh-CN" altLang="en-US" sz="4400" spc="300" dirty="0">
              <a:solidFill>
                <a:schemeClr val="bg1"/>
              </a:solidFill>
              <a:latin typeface="Yeseva One" panose="00000500000000000000" pitchFamily="2" charset="0"/>
              <a:ea typeface="方正尚酷简体" panose="02000000000000000000" pitchFamily="65" charset="-122"/>
              <a:cs typeface="+mn-ea"/>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71959" y="4120381"/>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7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6"/>
          <p:cNvSpPr/>
          <p:nvPr/>
        </p:nvSpPr>
        <p:spPr>
          <a:xfrm>
            <a:off x="5493271" y="2248173"/>
            <a:ext cx="7200800" cy="2962741"/>
          </a:xfrm>
          <a:prstGeom prst="rect">
            <a:avLst/>
          </a:prstGeom>
        </p:spPr>
        <p:txBody>
          <a:bodyPr wrap="square" lIns="128593" tIns="64297" rIns="128593" bIns="64297">
            <a:spAutoFit/>
          </a:bodyPr>
          <a:lstStyle/>
          <a:p>
            <a:pPr>
              <a:lnSpc>
                <a:spcPct val="130000"/>
              </a:lnSpc>
            </a:pPr>
            <a:r>
              <a:rPr lang="vi-VN" sz="2400" dirty="0">
                <a:solidFill>
                  <a:schemeClr val="bg1"/>
                </a:solidFill>
                <a:latin typeface="Times New Roman" panose="02020603050405020304" pitchFamily="18" charset="0"/>
                <a:cs typeface="Times New Roman" panose="02020603050405020304" pitchFamily="18" charset="0"/>
              </a:rPr>
              <a:t>Ứng dụng đọc truyện trên thiết bị di động” đáp ứng nhu cầu cho các độc giả yêu thích truyện có cơ hội được tiếp cận với nhiều nguồn truyện mới cũng như tạo ra một một trường giải trí lành mạnh cho giới trẻ hiện nay, việc đọc truyện qua điện thoại sẽ giúp chúng ta tiết kiệm được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thời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gian</a:t>
            </a:r>
            <a:r>
              <a:rPr lang="en-US" sz="2400" dirty="0">
                <a:solidFill>
                  <a:schemeClr val="bg1"/>
                </a:solidFill>
                <a:latin typeface="Times New Roman" panose="02020603050405020304" pitchFamily="18" charset="0"/>
                <a:cs typeface="Times New Roman" panose="02020603050405020304" pitchFamily="18" charset="0"/>
              </a:rPr>
              <a:t>.</a:t>
            </a:r>
            <a:endParaRPr lang="zh-CN" altLang="en-US" sz="2000" kern="3000" spc="33"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矩形 24"/>
          <p:cNvSpPr/>
          <p:nvPr/>
        </p:nvSpPr>
        <p:spPr>
          <a:xfrm>
            <a:off x="5925319" y="2069988"/>
            <a:ext cx="4302329" cy="506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68" tIns="64284" rIns="128568" bIns="64284"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8" name="Picture 4" descr="Google Books - Ứng dụng đọc sách tuyệt vời bạn không nên bỏ qua - TOTOLINK  Việt Nam">
            <a:extLst>
              <a:ext uri="{FF2B5EF4-FFF2-40B4-BE49-F238E27FC236}">
                <a16:creationId xmlns:a16="http://schemas.microsoft.com/office/drawing/2014/main" id="{1947B568-1354-E924-103C-D4A870D46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8" y="2069988"/>
            <a:ext cx="4992216" cy="3190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1776870" y="1641503"/>
              <a:ext cx="3237585" cy="496298"/>
            </a:xfrm>
            <a:prstGeom prst="rect">
              <a:avLst/>
            </a:prstGeom>
            <a:noFill/>
          </p:spPr>
          <p:txBody>
            <a:bodyPr wrap="square" rtlCol="0">
              <a:spAutoFit/>
            </a:bodyPr>
            <a:lstStyle/>
            <a:p>
              <a:pPr algn="ct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Mục</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tiêu</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TextBox 19"/>
            <p:cNvSpPr txBox="1"/>
            <p:nvPr/>
          </p:nvSpPr>
          <p:spPr>
            <a:xfrm>
              <a:off x="6881650" y="1626841"/>
              <a:ext cx="4155720" cy="496298"/>
            </a:xfrm>
            <a:prstGeom prst="rect">
              <a:avLst/>
            </a:prstGeom>
            <a:noFill/>
          </p:spPr>
          <p:txBody>
            <a:bodyPr wrap="square" rtlCol="0">
              <a:spAutoFit/>
            </a:bodyPr>
            <a:lstStyle/>
            <a:p>
              <a:pPr algn="ct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Phương</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pháp</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1604839" y="2865118"/>
            <a:ext cx="4156769" cy="3257623"/>
          </a:xfrm>
          <a:prstGeom prst="rect">
            <a:avLst/>
          </a:prstGeom>
          <a:noFill/>
        </p:spPr>
        <p:txBody>
          <a:bodyPr wrap="square" lIns="0" tIns="0" rIns="0" bIns="0" rtlCol="0">
            <a:spAutoFit/>
          </a:bodyPr>
          <a:lstStyle/>
          <a:p>
            <a:pPr algn="just">
              <a:lnSpc>
                <a:spcPct val="150000"/>
              </a:lnSpc>
            </a:pPr>
            <a:r>
              <a:rPr lang="vi-VN" sz="2400" dirty="0">
                <a:solidFill>
                  <a:schemeClr val="bg1"/>
                </a:solidFill>
                <a:latin typeface="Times New Roman" panose="02020603050405020304" pitchFamily="18" charset="0"/>
                <a:cs typeface="Times New Roman" panose="02020603050405020304" pitchFamily="18" charset="0"/>
              </a:rPr>
              <a:t>Xây dựng một app giúp người dùng cụ thể là trẻ em tiếp cận, giải trí, khám phá những cuốn truyện thiếu nhi, truyện ngụ ngôn mang ý nghĩa nhân văn trên thiết bị di động. </a:t>
            </a: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6" name="TextBox 23"/>
          <p:cNvSpPr txBox="1"/>
          <p:nvPr/>
        </p:nvSpPr>
        <p:spPr>
          <a:xfrm>
            <a:off x="6663183" y="2921420"/>
            <a:ext cx="4910448" cy="1179810"/>
          </a:xfrm>
          <a:prstGeom prst="rect">
            <a:avLst/>
          </a:prstGeom>
          <a:noFill/>
        </p:spPr>
        <p:txBody>
          <a:bodyPr wrap="square" lIns="0" tIns="0" rIns="0" bIns="0" rtlCol="0">
            <a:spAutoFit/>
          </a:bodyPr>
          <a:lstStyle/>
          <a:p>
            <a:pPr algn="just">
              <a:lnSpc>
                <a:spcPts val="2320"/>
              </a:lnSpc>
            </a:pPr>
            <a:r>
              <a:rPr lang="en-US" sz="2400" dirty="0">
                <a:solidFill>
                  <a:schemeClr val="bg1"/>
                </a:solidFill>
                <a:latin typeface="Times New Roman" panose="02020603050405020304" pitchFamily="18" charset="0"/>
                <a:cs typeface="Times New Roman" panose="02020603050405020304" pitchFamily="18" charset="0"/>
              </a:rPr>
              <a:t>C</a:t>
            </a:r>
            <a:r>
              <a:rPr lang="vi-VN" sz="2400" dirty="0">
                <a:solidFill>
                  <a:schemeClr val="bg1"/>
                </a:solidFill>
                <a:latin typeface="Times New Roman" panose="02020603050405020304" pitchFamily="18" charset="0"/>
                <a:cs typeface="Times New Roman" panose="02020603050405020304" pitchFamily="18" charset="0"/>
              </a:rPr>
              <a:t>ần một vài template app có sẳn để xây dựng nên một app có giao diện thoáng, dễ sử dụng, giúp người dùng tập trung vào mục đích của mình. </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8" name="TextBox 23"/>
          <p:cNvSpPr txBox="1"/>
          <p:nvPr/>
        </p:nvSpPr>
        <p:spPr>
          <a:xfrm>
            <a:off x="6663183" y="4268028"/>
            <a:ext cx="4712481" cy="1402948"/>
          </a:xfrm>
          <a:prstGeom prst="rect">
            <a:avLst/>
          </a:prstGeom>
          <a:noFill/>
        </p:spPr>
        <p:txBody>
          <a:bodyPr wrap="square" lIns="0" tIns="0" rIns="0" bIns="0" rtlCol="0">
            <a:spAutoFit/>
          </a:bodyPr>
          <a:lstStyle/>
          <a:p>
            <a:r>
              <a:rPr lang="vi-VN" sz="2400" dirty="0">
                <a:solidFill>
                  <a:schemeClr val="bg1"/>
                </a:solidFill>
                <a:latin typeface="Times New Roman" panose="02020603050405020304" pitchFamily="18" charset="0"/>
                <a:cs typeface="Times New Roman" panose="02020603050405020304" pitchFamily="18" charset="0"/>
              </a:rPr>
              <a:t>Tiếp theo là công đoạn lập trình android dựa trên template mà mình chọn lọc được. </a:t>
            </a:r>
            <a:endParaRPr lang="vi-VN" sz="2400" dirty="0">
              <a:latin typeface="Times New Roman" panose="02020603050405020304" pitchFamily="18" charset="0"/>
              <a:cs typeface="Times New Roman" panose="02020603050405020304" pitchFamily="18" charset="0"/>
            </a:endParaRPr>
          </a:p>
          <a:p>
            <a:pPr algn="just">
              <a:lnSpc>
                <a:spcPts val="2320"/>
              </a:lnSpc>
            </a:pP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9" name="TextBox 23"/>
          <p:cNvSpPr txBox="1"/>
          <p:nvPr/>
        </p:nvSpPr>
        <p:spPr>
          <a:xfrm>
            <a:off x="6659180" y="5591053"/>
            <a:ext cx="4910443" cy="589905"/>
          </a:xfrm>
          <a:prstGeom prst="rect">
            <a:avLst/>
          </a:prstGeom>
          <a:noFill/>
        </p:spPr>
        <p:txBody>
          <a:bodyPr wrap="square" lIns="0" tIns="0" rIns="0" bIns="0" rtlCol="0">
            <a:spAutoFit/>
          </a:bodyPr>
          <a:lstStyle/>
          <a:p>
            <a:pPr algn="just">
              <a:lnSpc>
                <a:spcPts val="2320"/>
              </a:lnSpc>
            </a:pPr>
            <a:r>
              <a:rPr lang="vi-VN" sz="2400" dirty="0">
                <a:solidFill>
                  <a:schemeClr val="bg1"/>
                </a:solidFill>
                <a:latin typeface="Times New Roman" panose="02020603050405020304" pitchFamily="18" charset="0"/>
                <a:cs typeface="Times New Roman" panose="02020603050405020304" pitchFamily="18" charset="0"/>
              </a:rPr>
              <a:t>Và cuối cùng là test app và bổ sung thêm một vài chức năng cần thiết. </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par>
                          <p:cTn id="33" fill="hold">
                            <p:stCondLst>
                              <p:cond delay="2800"/>
                            </p:stCondLst>
                            <p:childTnLst>
                              <p:par>
                                <p:cTn id="34" presetID="22" presetClass="entr" presetSubtype="8"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300"/>
                                        <p:tgtEl>
                                          <p:spTgt spid="48"/>
                                        </p:tgtEl>
                                      </p:cBhvr>
                                    </p:animEffect>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3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794257" y="1747443"/>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0" name="任意多边形 59"/>
          <p:cNvSpPr/>
          <p:nvPr/>
        </p:nvSpPr>
        <p:spPr>
          <a:xfrm rot="18900000">
            <a:off x="1171999" y="1557393"/>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9" name="任意多边形 58"/>
          <p:cNvSpPr/>
          <p:nvPr/>
        </p:nvSpPr>
        <p:spPr>
          <a:xfrm rot="18900000" flipV="1">
            <a:off x="2043611" y="2428077"/>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7" name="任意多边形 56"/>
          <p:cNvSpPr/>
          <p:nvPr/>
        </p:nvSpPr>
        <p:spPr>
          <a:xfrm rot="2700000">
            <a:off x="2023528" y="68347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心形 20"/>
          <p:cNvSpPr/>
          <p:nvPr/>
        </p:nvSpPr>
        <p:spPr>
          <a:xfrm>
            <a:off x="2422220" y="321072"/>
            <a:ext cx="370771" cy="308976"/>
          </a:xfrm>
          <a:prstGeom prst="hear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22" name="组合 21"/>
          <p:cNvGrpSpPr/>
          <p:nvPr/>
        </p:nvGrpSpPr>
        <p:grpSpPr>
          <a:xfrm>
            <a:off x="4141393" y="1867550"/>
            <a:ext cx="237071" cy="595236"/>
            <a:chOff x="3114596" y="2996938"/>
            <a:chExt cx="224872" cy="564609"/>
          </a:xfrm>
          <a:solidFill>
            <a:schemeClr val="accent1"/>
          </a:solidFill>
        </p:grpSpPr>
        <p:sp>
          <p:nvSpPr>
            <p:cNvPr id="23" name="椭圆 22"/>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4" name="同侧圆角矩形 23"/>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矩形 24"/>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同侧圆角矩形 25"/>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同侧圆角矩形 26"/>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同侧圆角矩形 27"/>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9" name="同侧圆角矩形 28"/>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0" name="组合 29"/>
          <p:cNvGrpSpPr/>
          <p:nvPr/>
        </p:nvGrpSpPr>
        <p:grpSpPr>
          <a:xfrm>
            <a:off x="653448" y="1959903"/>
            <a:ext cx="463717" cy="328680"/>
            <a:chOff x="4979939" y="3638125"/>
            <a:chExt cx="439857" cy="311768"/>
          </a:xfrm>
          <a:solidFill>
            <a:schemeClr val="accent1"/>
          </a:solidFill>
        </p:grpSpPr>
        <p:grpSp>
          <p:nvGrpSpPr>
            <p:cNvPr id="31" name="组合 30"/>
            <p:cNvGrpSpPr/>
            <p:nvPr/>
          </p:nvGrpSpPr>
          <p:grpSpPr>
            <a:xfrm>
              <a:off x="4979939" y="3681386"/>
              <a:ext cx="439857" cy="268507"/>
              <a:chOff x="4975778" y="3669385"/>
              <a:chExt cx="439857" cy="268507"/>
            </a:xfrm>
            <a:grpFill/>
          </p:grpSpPr>
          <p:grpSp>
            <p:nvGrpSpPr>
              <p:cNvPr id="33" name="组合 32"/>
              <p:cNvGrpSpPr/>
              <p:nvPr/>
            </p:nvGrpSpPr>
            <p:grpSpPr>
              <a:xfrm>
                <a:off x="4975778" y="3689944"/>
                <a:ext cx="439857" cy="24689"/>
                <a:chOff x="4902784" y="3688900"/>
                <a:chExt cx="439857" cy="24689"/>
              </a:xfrm>
              <a:grpFill/>
            </p:grpSpPr>
            <p:sp>
              <p:nvSpPr>
                <p:cNvPr id="37" name="矩形 36"/>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矩形 37"/>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4" name="等腰三角形 33"/>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矩形 34"/>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6" name="矩形 35"/>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2" name="剪去单角的矩形 31"/>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6" name="组合 55"/>
          <p:cNvGrpSpPr/>
          <p:nvPr/>
        </p:nvGrpSpPr>
        <p:grpSpPr>
          <a:xfrm>
            <a:off x="2360981" y="3631370"/>
            <a:ext cx="490601" cy="441156"/>
            <a:chOff x="2928203" y="5369694"/>
            <a:chExt cx="465358" cy="418456"/>
          </a:xfrm>
          <a:solidFill>
            <a:schemeClr val="accent2"/>
          </a:solidFill>
        </p:grpSpPr>
        <p:grpSp>
          <p:nvGrpSpPr>
            <p:cNvPr id="39" name="组合 38"/>
            <p:cNvGrpSpPr/>
            <p:nvPr/>
          </p:nvGrpSpPr>
          <p:grpSpPr>
            <a:xfrm>
              <a:off x="2928203" y="5369694"/>
              <a:ext cx="460390" cy="418456"/>
              <a:chOff x="10760386" y="4041158"/>
              <a:chExt cx="460390" cy="418456"/>
            </a:xfrm>
            <a:grpFill/>
          </p:grpSpPr>
          <p:sp>
            <p:nvSpPr>
              <p:cNvPr id="40" name="任意多边形 39"/>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1" fmla="*/ 6665 w 406232"/>
                  <a:gd name="connsiteY0-2" fmla="*/ 305095 h 348959"/>
                  <a:gd name="connsiteX1-3" fmla="*/ 6665 w 406232"/>
                  <a:gd name="connsiteY1-4" fmla="*/ 226514 h 348959"/>
                  <a:gd name="connsiteX2-5" fmla="*/ 73340 w 406232"/>
                  <a:gd name="connsiteY2-6" fmla="*/ 128882 h 348959"/>
                  <a:gd name="connsiteX3-7" fmla="*/ 244790 w 406232"/>
                  <a:gd name="connsiteY3-8" fmla="*/ 43157 h 348959"/>
                  <a:gd name="connsiteX4-9" fmla="*/ 401952 w 406232"/>
                  <a:gd name="connsiteY4-10" fmla="*/ 295 h 348959"/>
                  <a:gd name="connsiteX5-11" fmla="*/ 359090 w 406232"/>
                  <a:gd name="connsiteY5-12" fmla="*/ 26489 h 348959"/>
                  <a:gd name="connsiteX6-13" fmla="*/ 330515 w 406232"/>
                  <a:gd name="connsiteY6-14" fmla="*/ 69351 h 348959"/>
                  <a:gd name="connsiteX7-15" fmla="*/ 278127 w 406232"/>
                  <a:gd name="connsiteY7-16" fmla="*/ 209845 h 348959"/>
                  <a:gd name="connsiteX8-17" fmla="*/ 211452 w 406232"/>
                  <a:gd name="connsiteY8-18" fmla="*/ 305095 h 348959"/>
                  <a:gd name="connsiteX9-19" fmla="*/ 128108 w 406232"/>
                  <a:gd name="connsiteY9-20" fmla="*/ 345576 h 348959"/>
                  <a:gd name="connsiteX10-21" fmla="*/ 44765 w 406232"/>
                  <a:gd name="connsiteY10-22" fmla="*/ 345576 h 348959"/>
                  <a:gd name="connsiteX11-23" fmla="*/ 6665 w 406232"/>
                  <a:gd name="connsiteY11-24" fmla="*/ 305095 h 348959"/>
                  <a:gd name="connsiteX0-25" fmla="*/ 6665 w 406232"/>
                  <a:gd name="connsiteY0-26" fmla="*/ 305095 h 357637"/>
                  <a:gd name="connsiteX1-27" fmla="*/ 6665 w 406232"/>
                  <a:gd name="connsiteY1-28" fmla="*/ 226514 h 357637"/>
                  <a:gd name="connsiteX2-29" fmla="*/ 73340 w 406232"/>
                  <a:gd name="connsiteY2-30" fmla="*/ 128882 h 357637"/>
                  <a:gd name="connsiteX3-31" fmla="*/ 244790 w 406232"/>
                  <a:gd name="connsiteY3-32" fmla="*/ 43157 h 357637"/>
                  <a:gd name="connsiteX4-33" fmla="*/ 401952 w 406232"/>
                  <a:gd name="connsiteY4-34" fmla="*/ 295 h 357637"/>
                  <a:gd name="connsiteX5-35" fmla="*/ 359090 w 406232"/>
                  <a:gd name="connsiteY5-36" fmla="*/ 26489 h 357637"/>
                  <a:gd name="connsiteX6-37" fmla="*/ 330515 w 406232"/>
                  <a:gd name="connsiteY6-38" fmla="*/ 69351 h 357637"/>
                  <a:gd name="connsiteX7-39" fmla="*/ 278127 w 406232"/>
                  <a:gd name="connsiteY7-40" fmla="*/ 209845 h 357637"/>
                  <a:gd name="connsiteX8-41" fmla="*/ 211452 w 406232"/>
                  <a:gd name="connsiteY8-42" fmla="*/ 305095 h 357637"/>
                  <a:gd name="connsiteX9-43" fmla="*/ 120964 w 406232"/>
                  <a:gd name="connsiteY9-44" fmla="*/ 355101 h 357637"/>
                  <a:gd name="connsiteX10-45" fmla="*/ 44765 w 406232"/>
                  <a:gd name="connsiteY10-46" fmla="*/ 345576 h 357637"/>
                  <a:gd name="connsiteX11-47" fmla="*/ 6665 w 406232"/>
                  <a:gd name="connsiteY11-48" fmla="*/ 305095 h 357637"/>
                  <a:gd name="connsiteX0-49" fmla="*/ 6665 w 406232"/>
                  <a:gd name="connsiteY0-50" fmla="*/ 305095 h 357637"/>
                  <a:gd name="connsiteX1-51" fmla="*/ 6665 w 406232"/>
                  <a:gd name="connsiteY1-52" fmla="*/ 226514 h 357637"/>
                  <a:gd name="connsiteX2-53" fmla="*/ 73340 w 406232"/>
                  <a:gd name="connsiteY2-54" fmla="*/ 128882 h 357637"/>
                  <a:gd name="connsiteX3-55" fmla="*/ 244790 w 406232"/>
                  <a:gd name="connsiteY3-56" fmla="*/ 43157 h 357637"/>
                  <a:gd name="connsiteX4-57" fmla="*/ 401952 w 406232"/>
                  <a:gd name="connsiteY4-58" fmla="*/ 295 h 357637"/>
                  <a:gd name="connsiteX5-59" fmla="*/ 359090 w 406232"/>
                  <a:gd name="connsiteY5-60" fmla="*/ 26489 h 357637"/>
                  <a:gd name="connsiteX6-61" fmla="*/ 330515 w 406232"/>
                  <a:gd name="connsiteY6-62" fmla="*/ 69351 h 357637"/>
                  <a:gd name="connsiteX7-63" fmla="*/ 278127 w 406232"/>
                  <a:gd name="connsiteY7-64" fmla="*/ 209845 h 357637"/>
                  <a:gd name="connsiteX8-65" fmla="*/ 211452 w 406232"/>
                  <a:gd name="connsiteY8-66" fmla="*/ 305095 h 357637"/>
                  <a:gd name="connsiteX9-67" fmla="*/ 120964 w 406232"/>
                  <a:gd name="connsiteY9-68" fmla="*/ 355101 h 357637"/>
                  <a:gd name="connsiteX10-69" fmla="*/ 44765 w 406232"/>
                  <a:gd name="connsiteY10-70" fmla="*/ 345576 h 357637"/>
                  <a:gd name="connsiteX11-71" fmla="*/ 6665 w 406232"/>
                  <a:gd name="connsiteY11-72" fmla="*/ 305095 h 357637"/>
                  <a:gd name="connsiteX0-73" fmla="*/ 6665 w 406232"/>
                  <a:gd name="connsiteY0-74" fmla="*/ 305095 h 357637"/>
                  <a:gd name="connsiteX1-75" fmla="*/ 6665 w 406232"/>
                  <a:gd name="connsiteY1-76" fmla="*/ 226514 h 357637"/>
                  <a:gd name="connsiteX2-77" fmla="*/ 73340 w 406232"/>
                  <a:gd name="connsiteY2-78" fmla="*/ 128882 h 357637"/>
                  <a:gd name="connsiteX3-79" fmla="*/ 244790 w 406232"/>
                  <a:gd name="connsiteY3-80" fmla="*/ 43157 h 357637"/>
                  <a:gd name="connsiteX4-81" fmla="*/ 401952 w 406232"/>
                  <a:gd name="connsiteY4-82" fmla="*/ 295 h 357637"/>
                  <a:gd name="connsiteX5-83" fmla="*/ 359090 w 406232"/>
                  <a:gd name="connsiteY5-84" fmla="*/ 26489 h 357637"/>
                  <a:gd name="connsiteX6-85" fmla="*/ 330515 w 406232"/>
                  <a:gd name="connsiteY6-86" fmla="*/ 69351 h 357637"/>
                  <a:gd name="connsiteX7-87" fmla="*/ 278127 w 406232"/>
                  <a:gd name="connsiteY7-88" fmla="*/ 209845 h 357637"/>
                  <a:gd name="connsiteX8-89" fmla="*/ 211452 w 406232"/>
                  <a:gd name="connsiteY8-90" fmla="*/ 305095 h 357637"/>
                  <a:gd name="connsiteX9-91" fmla="*/ 120964 w 406232"/>
                  <a:gd name="connsiteY9-92" fmla="*/ 355101 h 357637"/>
                  <a:gd name="connsiteX10-93" fmla="*/ 44765 w 406232"/>
                  <a:gd name="connsiteY10-94" fmla="*/ 345576 h 357637"/>
                  <a:gd name="connsiteX11-95" fmla="*/ 6665 w 406232"/>
                  <a:gd name="connsiteY11-96" fmla="*/ 305095 h 357637"/>
                  <a:gd name="connsiteX0-97" fmla="*/ 6665 w 406232"/>
                  <a:gd name="connsiteY0-98" fmla="*/ 305095 h 357637"/>
                  <a:gd name="connsiteX1-99" fmla="*/ 6665 w 406232"/>
                  <a:gd name="connsiteY1-100" fmla="*/ 226514 h 357637"/>
                  <a:gd name="connsiteX2-101" fmla="*/ 73340 w 406232"/>
                  <a:gd name="connsiteY2-102" fmla="*/ 128882 h 357637"/>
                  <a:gd name="connsiteX3-103" fmla="*/ 244790 w 406232"/>
                  <a:gd name="connsiteY3-104" fmla="*/ 43157 h 357637"/>
                  <a:gd name="connsiteX4-105" fmla="*/ 401952 w 406232"/>
                  <a:gd name="connsiteY4-106" fmla="*/ 295 h 357637"/>
                  <a:gd name="connsiteX5-107" fmla="*/ 359090 w 406232"/>
                  <a:gd name="connsiteY5-108" fmla="*/ 26489 h 357637"/>
                  <a:gd name="connsiteX6-109" fmla="*/ 330515 w 406232"/>
                  <a:gd name="connsiteY6-110" fmla="*/ 69351 h 357637"/>
                  <a:gd name="connsiteX7-111" fmla="*/ 278127 w 406232"/>
                  <a:gd name="connsiteY7-112" fmla="*/ 209845 h 357637"/>
                  <a:gd name="connsiteX8-113" fmla="*/ 211452 w 406232"/>
                  <a:gd name="connsiteY8-114" fmla="*/ 305095 h 357637"/>
                  <a:gd name="connsiteX9-115" fmla="*/ 120964 w 406232"/>
                  <a:gd name="connsiteY9-116" fmla="*/ 355101 h 357637"/>
                  <a:gd name="connsiteX10-117" fmla="*/ 44765 w 406232"/>
                  <a:gd name="connsiteY10-118" fmla="*/ 345576 h 357637"/>
                  <a:gd name="connsiteX11-119" fmla="*/ 6665 w 406232"/>
                  <a:gd name="connsiteY11-120" fmla="*/ 305095 h 357637"/>
                  <a:gd name="connsiteX0-121" fmla="*/ 7668 w 407235"/>
                  <a:gd name="connsiteY0-122" fmla="*/ 305095 h 357637"/>
                  <a:gd name="connsiteX1-123" fmla="*/ 7668 w 407235"/>
                  <a:gd name="connsiteY1-124" fmla="*/ 226514 h 357637"/>
                  <a:gd name="connsiteX2-125" fmla="*/ 74343 w 407235"/>
                  <a:gd name="connsiteY2-126" fmla="*/ 128882 h 357637"/>
                  <a:gd name="connsiteX3-127" fmla="*/ 245793 w 407235"/>
                  <a:gd name="connsiteY3-128" fmla="*/ 43157 h 357637"/>
                  <a:gd name="connsiteX4-129" fmla="*/ 402955 w 407235"/>
                  <a:gd name="connsiteY4-130" fmla="*/ 295 h 357637"/>
                  <a:gd name="connsiteX5-131" fmla="*/ 360093 w 407235"/>
                  <a:gd name="connsiteY5-132" fmla="*/ 26489 h 357637"/>
                  <a:gd name="connsiteX6-133" fmla="*/ 331518 w 407235"/>
                  <a:gd name="connsiteY6-134" fmla="*/ 69351 h 357637"/>
                  <a:gd name="connsiteX7-135" fmla="*/ 279130 w 407235"/>
                  <a:gd name="connsiteY7-136" fmla="*/ 209845 h 357637"/>
                  <a:gd name="connsiteX8-137" fmla="*/ 212455 w 407235"/>
                  <a:gd name="connsiteY8-138" fmla="*/ 305095 h 357637"/>
                  <a:gd name="connsiteX9-139" fmla="*/ 121967 w 407235"/>
                  <a:gd name="connsiteY9-140" fmla="*/ 355101 h 357637"/>
                  <a:gd name="connsiteX10-141" fmla="*/ 45768 w 407235"/>
                  <a:gd name="connsiteY10-142" fmla="*/ 345576 h 357637"/>
                  <a:gd name="connsiteX11-143" fmla="*/ 7668 w 407235"/>
                  <a:gd name="connsiteY11-144" fmla="*/ 305095 h 3576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1" name="任意多边形 40"/>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1" fmla="*/ 114303 w 114766"/>
                  <a:gd name="connsiteY0-2" fmla="*/ 7143 h 117111"/>
                  <a:gd name="connsiteX1-3" fmla="*/ 66678 w 114766"/>
                  <a:gd name="connsiteY1-4" fmla="*/ 66675 h 117111"/>
                  <a:gd name="connsiteX2-5" fmla="*/ 40484 w 114766"/>
                  <a:gd name="connsiteY2-6" fmla="*/ 116681 h 117111"/>
                  <a:gd name="connsiteX3-7" fmla="*/ 3 w 114766"/>
                  <a:gd name="connsiteY3-8" fmla="*/ 88106 h 117111"/>
                  <a:gd name="connsiteX4-9" fmla="*/ 42865 w 114766"/>
                  <a:gd name="connsiteY4-10" fmla="*/ 40481 h 117111"/>
                  <a:gd name="connsiteX5-11" fmla="*/ 88109 w 114766"/>
                  <a:gd name="connsiteY5-12" fmla="*/ 4762 h 117111"/>
                  <a:gd name="connsiteX6" fmla="*/ 114303 w 114766"/>
                  <a:gd name="connsiteY6" fmla="*/ 7143 h 117111"/>
                  <a:gd name="connsiteX0-13" fmla="*/ 114306 w 114769"/>
                  <a:gd name="connsiteY0-14" fmla="*/ 7143 h 109586"/>
                  <a:gd name="connsiteX1-15" fmla="*/ 66681 w 114769"/>
                  <a:gd name="connsiteY1-16" fmla="*/ 66675 h 109586"/>
                  <a:gd name="connsiteX2-17" fmla="*/ 29099 w 114769"/>
                  <a:gd name="connsiteY2-18" fmla="*/ 108934 h 109586"/>
                  <a:gd name="connsiteX3-19" fmla="*/ 6 w 114769"/>
                  <a:gd name="connsiteY3-20" fmla="*/ 88106 h 109586"/>
                  <a:gd name="connsiteX4-21" fmla="*/ 42868 w 114769"/>
                  <a:gd name="connsiteY4-22" fmla="*/ 40481 h 109586"/>
                  <a:gd name="connsiteX5-23" fmla="*/ 88112 w 114769"/>
                  <a:gd name="connsiteY5-24" fmla="*/ 4762 h 109586"/>
                  <a:gd name="connsiteX6-25" fmla="*/ 114306 w 114769"/>
                  <a:gd name="connsiteY6-26" fmla="*/ 7143 h 109586"/>
                  <a:gd name="connsiteX0-27" fmla="*/ 148467 w 148642"/>
                  <a:gd name="connsiteY0-28" fmla="*/ 2864 h 123382"/>
                  <a:gd name="connsiteX1-29" fmla="*/ 66681 w 148642"/>
                  <a:gd name="connsiteY1-30" fmla="*/ 80472 h 123382"/>
                  <a:gd name="connsiteX2-31" fmla="*/ 29099 w 148642"/>
                  <a:gd name="connsiteY2-32" fmla="*/ 122731 h 123382"/>
                  <a:gd name="connsiteX3-33" fmla="*/ 6 w 148642"/>
                  <a:gd name="connsiteY3-34" fmla="*/ 101903 h 123382"/>
                  <a:gd name="connsiteX4-35" fmla="*/ 42868 w 148642"/>
                  <a:gd name="connsiteY4-36" fmla="*/ 54278 h 123382"/>
                  <a:gd name="connsiteX5-37" fmla="*/ 88112 w 148642"/>
                  <a:gd name="connsiteY5-38" fmla="*/ 18559 h 123382"/>
                  <a:gd name="connsiteX6-39" fmla="*/ 148467 w 148642"/>
                  <a:gd name="connsiteY6-40" fmla="*/ 2864 h 123382"/>
                  <a:gd name="connsiteX0-41" fmla="*/ 148467 w 151739"/>
                  <a:gd name="connsiteY0-42" fmla="*/ 11381 h 131899"/>
                  <a:gd name="connsiteX1-43" fmla="*/ 66681 w 151739"/>
                  <a:gd name="connsiteY1-44" fmla="*/ 88989 h 131899"/>
                  <a:gd name="connsiteX2-45" fmla="*/ 29099 w 151739"/>
                  <a:gd name="connsiteY2-46" fmla="*/ 131248 h 131899"/>
                  <a:gd name="connsiteX3-47" fmla="*/ 6 w 151739"/>
                  <a:gd name="connsiteY3-48" fmla="*/ 110420 h 131899"/>
                  <a:gd name="connsiteX4-49" fmla="*/ 42868 w 151739"/>
                  <a:gd name="connsiteY4-50" fmla="*/ 62795 h 131899"/>
                  <a:gd name="connsiteX5-51" fmla="*/ 129865 w 151739"/>
                  <a:gd name="connsiteY5-52" fmla="*/ 3837 h 131899"/>
                  <a:gd name="connsiteX6-53" fmla="*/ 148467 w 151739"/>
                  <a:gd name="connsiteY6-54" fmla="*/ 11381 h 1318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42" name="任意多边形 41"/>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3" name="任意多边形 42"/>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1" fmla="*/ 3352 w 180873"/>
                <a:gd name="connsiteY0-2" fmla="*/ 166776 h 173137"/>
                <a:gd name="connsiteX1-3" fmla="*/ 93840 w 180873"/>
                <a:gd name="connsiteY1-4" fmla="*/ 64383 h 173137"/>
                <a:gd name="connsiteX2-5" fmla="*/ 179565 w 180873"/>
                <a:gd name="connsiteY2-6" fmla="*/ 89 h 173137"/>
                <a:gd name="connsiteX3-7" fmla="*/ 139083 w 180873"/>
                <a:gd name="connsiteY3-8" fmla="*/ 52476 h 173137"/>
                <a:gd name="connsiteX4-9" fmla="*/ 50977 w 180873"/>
                <a:gd name="connsiteY4-10" fmla="*/ 138201 h 173137"/>
                <a:gd name="connsiteX5-11" fmla="*/ 22402 w 180873"/>
                <a:gd name="connsiteY5-12" fmla="*/ 159633 h 173137"/>
                <a:gd name="connsiteX6" fmla="*/ 3352 w 180873"/>
                <a:gd name="connsiteY6" fmla="*/ 166776 h 173137"/>
                <a:gd name="connsiteX0-13" fmla="*/ 4789 w 182310"/>
                <a:gd name="connsiteY0-14" fmla="*/ 166776 h 185696"/>
                <a:gd name="connsiteX1-15" fmla="*/ 95277 w 182310"/>
                <a:gd name="connsiteY1-16" fmla="*/ 64383 h 185696"/>
                <a:gd name="connsiteX2-17" fmla="*/ 181002 w 182310"/>
                <a:gd name="connsiteY2-18" fmla="*/ 89 h 185696"/>
                <a:gd name="connsiteX3-19" fmla="*/ 140520 w 182310"/>
                <a:gd name="connsiteY3-20" fmla="*/ 52476 h 185696"/>
                <a:gd name="connsiteX4-21" fmla="*/ 52414 w 182310"/>
                <a:gd name="connsiteY4-22" fmla="*/ 138201 h 185696"/>
                <a:gd name="connsiteX5-23" fmla="*/ 16695 w 182310"/>
                <a:gd name="connsiteY5-24" fmla="*/ 183445 h 185696"/>
                <a:gd name="connsiteX6-25" fmla="*/ 4789 w 182310"/>
                <a:gd name="connsiteY6-26" fmla="*/ 166776 h 185696"/>
                <a:gd name="connsiteX0-27" fmla="*/ 4789 w 181809"/>
                <a:gd name="connsiteY0-28" fmla="*/ 166776 h 185696"/>
                <a:gd name="connsiteX1-29" fmla="*/ 95277 w 181809"/>
                <a:gd name="connsiteY1-30" fmla="*/ 64383 h 185696"/>
                <a:gd name="connsiteX2-31" fmla="*/ 181002 w 181809"/>
                <a:gd name="connsiteY2-32" fmla="*/ 89 h 185696"/>
                <a:gd name="connsiteX3-33" fmla="*/ 133376 w 181809"/>
                <a:gd name="connsiteY3-34" fmla="*/ 52476 h 185696"/>
                <a:gd name="connsiteX4-35" fmla="*/ 52414 w 181809"/>
                <a:gd name="connsiteY4-36" fmla="*/ 138201 h 185696"/>
                <a:gd name="connsiteX5-37" fmla="*/ 16695 w 181809"/>
                <a:gd name="connsiteY5-38" fmla="*/ 183445 h 185696"/>
                <a:gd name="connsiteX6-39" fmla="*/ 4789 w 181809"/>
                <a:gd name="connsiteY6-40" fmla="*/ 166776 h 185696"/>
                <a:gd name="connsiteX0-41" fmla="*/ 4789 w 181809"/>
                <a:gd name="connsiteY0-42" fmla="*/ 166776 h 185696"/>
                <a:gd name="connsiteX1-43" fmla="*/ 95277 w 181809"/>
                <a:gd name="connsiteY1-44" fmla="*/ 64383 h 185696"/>
                <a:gd name="connsiteX2-45" fmla="*/ 181002 w 181809"/>
                <a:gd name="connsiteY2-46" fmla="*/ 89 h 185696"/>
                <a:gd name="connsiteX3-47" fmla="*/ 133376 w 181809"/>
                <a:gd name="connsiteY3-48" fmla="*/ 52476 h 185696"/>
                <a:gd name="connsiteX4-49" fmla="*/ 52414 w 181809"/>
                <a:gd name="connsiteY4-50" fmla="*/ 133439 h 185696"/>
                <a:gd name="connsiteX5-51" fmla="*/ 16695 w 181809"/>
                <a:gd name="connsiteY5-52" fmla="*/ 183445 h 185696"/>
                <a:gd name="connsiteX6-53" fmla="*/ 4789 w 181809"/>
                <a:gd name="connsiteY6-54" fmla="*/ 166776 h 185696"/>
                <a:gd name="connsiteX0-55" fmla="*/ 6892 w 183912"/>
                <a:gd name="connsiteY0-56" fmla="*/ 166776 h 183799"/>
                <a:gd name="connsiteX1-57" fmla="*/ 97380 w 183912"/>
                <a:gd name="connsiteY1-58" fmla="*/ 64383 h 183799"/>
                <a:gd name="connsiteX2-59" fmla="*/ 183105 w 183912"/>
                <a:gd name="connsiteY2-60" fmla="*/ 89 h 183799"/>
                <a:gd name="connsiteX3-61" fmla="*/ 135479 w 183912"/>
                <a:gd name="connsiteY3-62" fmla="*/ 52476 h 183799"/>
                <a:gd name="connsiteX4-63" fmla="*/ 54517 w 183912"/>
                <a:gd name="connsiteY4-64" fmla="*/ 133439 h 183799"/>
                <a:gd name="connsiteX5-65" fmla="*/ 11655 w 183912"/>
                <a:gd name="connsiteY5-66" fmla="*/ 181064 h 183799"/>
                <a:gd name="connsiteX6-67" fmla="*/ 6892 w 183912"/>
                <a:gd name="connsiteY6-68" fmla="*/ 166776 h 183799"/>
                <a:gd name="connsiteX0-69" fmla="*/ 6892 w 183575"/>
                <a:gd name="connsiteY0-70" fmla="*/ 166823 h 183846"/>
                <a:gd name="connsiteX1-71" fmla="*/ 97380 w 183575"/>
                <a:gd name="connsiteY1-72" fmla="*/ 64430 h 183846"/>
                <a:gd name="connsiteX2-73" fmla="*/ 183105 w 183575"/>
                <a:gd name="connsiteY2-74" fmla="*/ 136 h 183846"/>
                <a:gd name="connsiteX3-75" fmla="*/ 128336 w 183575"/>
                <a:gd name="connsiteY3-76" fmla="*/ 50142 h 183846"/>
                <a:gd name="connsiteX4-77" fmla="*/ 54517 w 183575"/>
                <a:gd name="connsiteY4-78" fmla="*/ 133486 h 183846"/>
                <a:gd name="connsiteX5-79" fmla="*/ 11655 w 183575"/>
                <a:gd name="connsiteY5-80" fmla="*/ 181111 h 183846"/>
                <a:gd name="connsiteX6-81" fmla="*/ 6892 w 183575"/>
                <a:gd name="connsiteY6-82" fmla="*/ 166823 h 183846"/>
                <a:gd name="connsiteX0-83" fmla="*/ 6892 w 183417"/>
                <a:gd name="connsiteY0-84" fmla="*/ 166742 h 183765"/>
                <a:gd name="connsiteX1-85" fmla="*/ 97380 w 183417"/>
                <a:gd name="connsiteY1-86" fmla="*/ 64349 h 183765"/>
                <a:gd name="connsiteX2-87" fmla="*/ 183105 w 183417"/>
                <a:gd name="connsiteY2-88" fmla="*/ 55 h 183765"/>
                <a:gd name="connsiteX3-89" fmla="*/ 123574 w 183417"/>
                <a:gd name="connsiteY3-90" fmla="*/ 54824 h 183765"/>
                <a:gd name="connsiteX4-91" fmla="*/ 54517 w 183417"/>
                <a:gd name="connsiteY4-92" fmla="*/ 133405 h 183765"/>
                <a:gd name="connsiteX5-93" fmla="*/ 11655 w 183417"/>
                <a:gd name="connsiteY5-94" fmla="*/ 181030 h 183765"/>
                <a:gd name="connsiteX6-95" fmla="*/ 6892 w 183417"/>
                <a:gd name="connsiteY6-96" fmla="*/ 166742 h 183765"/>
                <a:gd name="connsiteX0-97" fmla="*/ 5402 w 181927"/>
                <a:gd name="connsiteY0-98" fmla="*/ 166742 h 183765"/>
                <a:gd name="connsiteX1-99" fmla="*/ 95890 w 181927"/>
                <a:gd name="connsiteY1-100" fmla="*/ 64349 h 183765"/>
                <a:gd name="connsiteX2-101" fmla="*/ 181615 w 181927"/>
                <a:gd name="connsiteY2-102" fmla="*/ 55 h 183765"/>
                <a:gd name="connsiteX3-103" fmla="*/ 122084 w 181927"/>
                <a:gd name="connsiteY3-104" fmla="*/ 54824 h 183765"/>
                <a:gd name="connsiteX4-105" fmla="*/ 53027 w 181927"/>
                <a:gd name="connsiteY4-106" fmla="*/ 133405 h 183765"/>
                <a:gd name="connsiteX5-107" fmla="*/ 14927 w 181927"/>
                <a:gd name="connsiteY5-108" fmla="*/ 181030 h 183765"/>
                <a:gd name="connsiteX6-109" fmla="*/ 5402 w 181927"/>
                <a:gd name="connsiteY6-110" fmla="*/ 166742 h 183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61" name="矩形 60"/>
          <p:cNvSpPr/>
          <p:nvPr/>
        </p:nvSpPr>
        <p:spPr>
          <a:xfrm>
            <a:off x="1125883" y="1792581"/>
            <a:ext cx="2849240" cy="589776"/>
          </a:xfrm>
          <a:prstGeom prst="rect">
            <a:avLst/>
          </a:prstGeom>
        </p:spPr>
        <p:txBody>
          <a:bodyPr wrap="none" lIns="96392" tIns="48196" rIns="96392" bIns="48196">
            <a:spAutoFit/>
          </a:bodyPr>
          <a:lstStyle/>
          <a:p>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Cơ</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sở</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lý</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thuyết</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2" name="矩形 47"/>
          <p:cNvSpPr>
            <a:spLocks noChangeArrowheads="1"/>
          </p:cNvSpPr>
          <p:nvPr/>
        </p:nvSpPr>
        <p:spPr bwMode="auto">
          <a:xfrm>
            <a:off x="4530780" y="1458014"/>
            <a:ext cx="8327970" cy="341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2" tIns="48196" rIns="96392" bIns="4819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vi-VN" sz="2400" dirty="0">
                <a:solidFill>
                  <a:schemeClr val="bg1"/>
                </a:solidFill>
                <a:latin typeface="Times New Roman" panose="02020603050405020304" pitchFamily="18" charset="0"/>
                <a:cs typeface="Times New Roman" panose="02020603050405020304" pitchFamily="18" charset="0"/>
              </a:rPr>
              <a:t>Android là một hệ điều hành điện thoại di động mã nguồn mở</a:t>
            </a:r>
            <a:r>
              <a:rPr lang="en-US" sz="2400"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miễn phí do Google phát triển dựa trên nền tảng của Linux. Android là nền tảng cho thiết bị di động bao gồm một hệ điều hành, middleware và một số ứng dụng chủ đạo. </a:t>
            </a:r>
            <a:endParaRPr lang="en-US" sz="2400" dirty="0">
              <a:solidFill>
                <a:schemeClr val="bg1"/>
              </a:solidFill>
              <a:latin typeface="Times New Roman" panose="02020603050405020304" pitchFamily="18" charset="0"/>
              <a:cs typeface="Times New Roman" panose="02020603050405020304" pitchFamily="18" charset="0"/>
            </a:endParaRPr>
          </a:p>
          <a:p>
            <a:pPr>
              <a:lnSpc>
                <a:spcPct val="130000"/>
              </a:lnSpc>
              <a:spcBef>
                <a:spcPct val="0"/>
              </a:spcBef>
              <a:buNone/>
            </a:pPr>
            <a:r>
              <a:rPr lang="vi-VN" sz="2400" dirty="0">
                <a:solidFill>
                  <a:schemeClr val="bg1"/>
                </a:solidFill>
                <a:latin typeface="Times New Roman" panose="02020603050405020304" pitchFamily="18" charset="0"/>
                <a:cs typeface="Times New Roman" panose="02020603050405020304" pitchFamily="18" charset="0"/>
              </a:rPr>
              <a:t>Bộ công cụ Android SDK cung cấp các công cụ và bộ thư viện các hàm API cần thiết để phát triển ứng dụng cho nền tảng Android sử dụng ngôn ngữ lập trình Java.</a:t>
            </a:r>
            <a:endParaRPr lang="zh-CN" altLang="en-US" sz="2400" dirty="0">
              <a:solidFill>
                <a:schemeClr val="bg1"/>
              </a:solidFill>
              <a:latin typeface="Times New Roman" panose="02020603050405020304" pitchFamily="18" charset="0"/>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4981283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animEffect transition="in" filter="fade">
                                      <p:cBhvr>
                                        <p:cTn id="35" dur="500"/>
                                        <p:tgtEl>
                                          <p:spTgt spid="22"/>
                                        </p:tgtEl>
                                      </p:cBhvr>
                                    </p:animEffect>
                                  </p:childTnLst>
                                </p:cTn>
                              </p:par>
                              <p:par>
                                <p:cTn id="36" presetID="53" presetClass="entr" presetSubtype="16"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14" presetClass="entr" presetSubtype="1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randombar(horizontal)">
                                      <p:cBhvr>
                                        <p:cTn id="49" dur="400"/>
                                        <p:tgtEl>
                                          <p:spTgt spid="61"/>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randombar(horizontal)">
                                      <p:cBhvr>
                                        <p:cTn id="52" dur="4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21" grpId="0" animBg="1"/>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31779" y="-6654"/>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2968740" y="299619"/>
            <a:ext cx="7332328" cy="646331"/>
          </a:xfrm>
          <a:prstGeom prst="rect">
            <a:avLst/>
          </a:prstGeom>
        </p:spPr>
        <p:txBody>
          <a:bodyPr wrap="none">
            <a:spAutoFit/>
          </a:bodyPr>
          <a:lstStyle/>
          <a:p>
            <a:pPr>
              <a:buNone/>
            </a:pP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Mô</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hình</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kiến</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trúc</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nền</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tảng</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Android</a:t>
            </a:r>
          </a:p>
        </p:txBody>
      </p:sp>
      <p:sp>
        <p:nvSpPr>
          <p:cNvPr id="33" name="矩形-1"/>
          <p:cNvSpPr/>
          <p:nvPr>
            <p:custDataLst>
              <p:tags r:id="rId2"/>
            </p:custDataLst>
          </p:nvPr>
        </p:nvSpPr>
        <p:spPr>
          <a:xfrm>
            <a:off x="2129258" y="4028002"/>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2050" name="Picture 2">
            <a:extLst>
              <a:ext uri="{FF2B5EF4-FFF2-40B4-BE49-F238E27FC236}">
                <a16:creationId xmlns:a16="http://schemas.microsoft.com/office/drawing/2014/main" id="{53532F6B-E1CF-FED0-7356-14AA01F9A6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943" y="1081213"/>
            <a:ext cx="8064896" cy="5893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078226" y="4176919"/>
            <a:ext cx="4382357" cy="2189004"/>
            <a:chOff x="2849976" y="5036904"/>
            <a:chExt cx="4156634" cy="2076255"/>
          </a:xfrm>
        </p:grpSpPr>
        <p:sp>
          <p:nvSpPr>
            <p:cNvPr id="18" name="矩形 17"/>
            <p:cNvSpPr/>
            <p:nvPr/>
          </p:nvSpPr>
          <p:spPr>
            <a:xfrm>
              <a:off x="2849976" y="5036904"/>
              <a:ext cx="1084376" cy="437886"/>
            </a:xfrm>
            <a:prstGeom prst="rect">
              <a:avLst/>
            </a:prstGeom>
          </p:spPr>
          <p:txBody>
            <a:bodyPr wrap="none">
              <a:sp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Intent </a:t>
              </a:r>
              <a:r>
                <a:rPr lang="en-US" sz="2400" b="0" i="0" dirty="0">
                  <a:solidFill>
                    <a:schemeClr val="bg1"/>
                  </a:solidFill>
                  <a:effectLst/>
                  <a:latin typeface="Times New Roman" panose="02020603050405020304" pitchFamily="18" charset="0"/>
                  <a:cs typeface="Times New Roman" panose="02020603050405020304" pitchFamily="18" charset="0"/>
                </a:rPr>
                <a:t> </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2849976" y="5351885"/>
              <a:ext cx="4156634" cy="1761274"/>
            </a:xfrm>
            <a:prstGeom prst="rect">
              <a:avLst/>
            </a:prstGeom>
          </p:spPr>
          <p:txBody>
            <a:bodyPr wrap="square">
              <a:spAutoFit/>
            </a:bodyPr>
            <a:lstStyle/>
            <a:p>
              <a:pPr>
                <a:lnSpc>
                  <a:spcPct val="130000"/>
                </a:lnSpc>
              </a:pPr>
              <a:r>
                <a:rPr lang="vi-VN" b="0" i="0" dirty="0">
                  <a:solidFill>
                    <a:schemeClr val="bg1"/>
                  </a:solidFill>
                  <a:effectLst/>
                  <a:latin typeface="Times New Roman" panose="02020603050405020304" pitchFamily="18" charset="0"/>
                  <a:cs typeface="Times New Roman" panose="02020603050405020304" pitchFamily="18" charset="0"/>
                </a:rPr>
                <a:t>Là một cấu trúc dữ liệu mô tả cách thức, đối tượng thực hiện của một Activity, là cầu nối giữa các Activity, giúp ta triệu gọi cũng như truyền các dữ liệu cần thiết để thực hiện một Activity từ một Activity khác.</a:t>
              </a:r>
              <a:endPar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0" name="组合 19"/>
          <p:cNvGrpSpPr/>
          <p:nvPr/>
        </p:nvGrpSpPr>
        <p:grpSpPr>
          <a:xfrm>
            <a:off x="17890" y="4222055"/>
            <a:ext cx="4313135" cy="2002084"/>
            <a:chOff x="-499194" y="2192338"/>
            <a:chExt cx="4090978" cy="1898962"/>
          </a:xfrm>
        </p:grpSpPr>
        <p:sp>
          <p:nvSpPr>
            <p:cNvPr id="21" name="矩形 20"/>
            <p:cNvSpPr/>
            <p:nvPr/>
          </p:nvSpPr>
          <p:spPr>
            <a:xfrm>
              <a:off x="2282384" y="2192338"/>
              <a:ext cx="1309400" cy="437886"/>
            </a:xfrm>
            <a:prstGeom prst="rect">
              <a:avLst/>
            </a:prstGeom>
          </p:spPr>
          <p:txBody>
            <a:bodyPr wrap="none">
              <a:spAutoFit/>
            </a:bodyPr>
            <a:lstStyle/>
            <a:p>
              <a:pPr algn="r"/>
              <a:r>
                <a:rPr lang="en-US" sz="2400" b="1" i="0" dirty="0">
                  <a:solidFill>
                    <a:schemeClr val="bg1"/>
                  </a:solidFill>
                  <a:effectLst/>
                  <a:latin typeface="Times New Roman" panose="02020603050405020304" pitchFamily="18" charset="0"/>
                  <a:cs typeface="Times New Roman" panose="02020603050405020304" pitchFamily="18" charset="0"/>
                </a:rPr>
                <a:t>Activity </a:t>
              </a:r>
              <a:r>
                <a:rPr lang="en-US" sz="2400" b="0" i="0" dirty="0">
                  <a:solidFill>
                    <a:schemeClr val="bg1"/>
                  </a:solidFill>
                  <a:effectLst/>
                  <a:latin typeface="Times New Roman" panose="02020603050405020304" pitchFamily="18" charset="0"/>
                  <a:cs typeface="Times New Roman" panose="02020603050405020304" pitchFamily="18" charset="0"/>
                </a:rPr>
                <a:t> </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499194" y="2523608"/>
              <a:ext cx="4090978" cy="1567692"/>
            </a:xfrm>
            <a:prstGeom prst="rect">
              <a:avLst/>
            </a:prstGeom>
          </p:spPr>
          <p:txBody>
            <a:bodyPr wrap="square">
              <a:spAutoFit/>
            </a:bodyPr>
            <a:lstStyle/>
            <a:p>
              <a:pPr algn="r">
                <a:lnSpc>
                  <a:spcPct val="130000"/>
                </a:lnSpc>
              </a:pPr>
              <a:r>
                <a:rPr lang="vi-VN" sz="2000" b="0" i="0" dirty="0">
                  <a:solidFill>
                    <a:schemeClr val="bg1"/>
                  </a:solidFill>
                  <a:effectLst/>
                  <a:latin typeface="Times New Roman" panose="02020603050405020304" pitchFamily="18" charset="0"/>
                  <a:cs typeface="Times New Roman" panose="02020603050405020304" pitchFamily="18" charset="0"/>
                </a:rPr>
                <a:t>Activity được dùng để hiển thị một màn hình, chỉ một việc mà người dùng có thể thực hiện trong một ứng dụng Android, nó tương tác với người sử dụng. </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7" name="组合 26"/>
          <p:cNvGrpSpPr/>
          <p:nvPr/>
        </p:nvGrpSpPr>
        <p:grpSpPr>
          <a:xfrm>
            <a:off x="4133679" y="1614176"/>
            <a:ext cx="4313137" cy="1212429"/>
            <a:chOff x="3956313" y="1343202"/>
            <a:chExt cx="4090979" cy="1149980"/>
          </a:xfrm>
        </p:grpSpPr>
        <p:sp>
          <p:nvSpPr>
            <p:cNvPr id="25" name="矩形 24"/>
            <p:cNvSpPr/>
            <p:nvPr/>
          </p:nvSpPr>
          <p:spPr>
            <a:xfrm>
              <a:off x="5442093" y="1343202"/>
              <a:ext cx="1213612" cy="437886"/>
            </a:xfrm>
            <a:prstGeom prst="rect">
              <a:avLst/>
            </a:prstGeom>
          </p:spPr>
          <p:txBody>
            <a:bodyPr wrap="none">
              <a:spAutoFit/>
            </a:bodyPr>
            <a:lstStyle/>
            <a:p>
              <a:pPr algn="ctr"/>
              <a:r>
                <a:rPr lang="en-US" sz="2400" b="1" i="0" dirty="0">
                  <a:solidFill>
                    <a:schemeClr val="bg1"/>
                  </a:solidFill>
                  <a:effectLst/>
                  <a:latin typeface="Times New Roman" panose="02020603050405020304" pitchFamily="18" charset="0"/>
                  <a:cs typeface="Times New Roman" panose="02020603050405020304" pitchFamily="18" charset="0"/>
                </a:rPr>
                <a:t>Bundle </a:t>
              </a:r>
              <a:r>
                <a:rPr lang="en-US" sz="2400" b="0" i="0" dirty="0">
                  <a:solidFill>
                    <a:schemeClr val="bg1"/>
                  </a:solidFill>
                  <a:effectLst/>
                  <a:latin typeface="Times New Roman" panose="02020603050405020304" pitchFamily="18" charset="0"/>
                  <a:cs typeface="Times New Roman" panose="02020603050405020304" pitchFamily="18" charset="0"/>
                </a:rPr>
                <a:t> </a:t>
              </a:r>
              <a:endParaRPr lang="zh-CN" altLang="en-US"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矩形 25"/>
            <p:cNvSpPr/>
            <p:nvPr/>
          </p:nvSpPr>
          <p:spPr>
            <a:xfrm>
              <a:off x="3956313" y="1684492"/>
              <a:ext cx="4090979" cy="808690"/>
            </a:xfrm>
            <a:prstGeom prst="rect">
              <a:avLst/>
            </a:prstGeom>
          </p:spPr>
          <p:txBody>
            <a:bodyPr wrap="square">
              <a:spAutoFit/>
            </a:bodyPr>
            <a:lstStyle/>
            <a:p>
              <a:pPr algn="ctr">
                <a:lnSpc>
                  <a:spcPct val="130000"/>
                </a:lnSpc>
              </a:pPr>
              <a:r>
                <a:rPr lang="en-US" sz="2000" b="0" i="0" dirty="0" err="1">
                  <a:solidFill>
                    <a:schemeClr val="bg1"/>
                  </a:solidFill>
                  <a:effectLst/>
                  <a:latin typeface="Times New Roman" panose="02020603050405020304" pitchFamily="18" charset="0"/>
                  <a:cs typeface="Times New Roman" panose="02020603050405020304" pitchFamily="18" charset="0"/>
                </a:rPr>
                <a:t>để</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đóng</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gói</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dữ</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liệu</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cho</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việc</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truyền</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tải</a:t>
              </a:r>
              <a:r>
                <a:rPr lang="en-US" sz="2000" b="0" i="0" dirty="0">
                  <a:solidFill>
                    <a:schemeClr val="bg1"/>
                  </a:solidFill>
                  <a:effectLst/>
                  <a:latin typeface="Times New Roman" panose="02020603050405020304" pitchFamily="18" charset="0"/>
                  <a:cs typeface="Times New Roman" panose="02020603050405020304" pitchFamily="18" charset="0"/>
                </a:rPr>
                <a:t> qua </a:t>
              </a:r>
              <a:r>
                <a:rPr lang="en-US" sz="2000" b="0" i="0" dirty="0" err="1">
                  <a:solidFill>
                    <a:schemeClr val="bg1"/>
                  </a:solidFill>
                  <a:effectLst/>
                  <a:latin typeface="Times New Roman" panose="02020603050405020304" pitchFamily="18" charset="0"/>
                  <a:cs typeface="Times New Roman" panose="02020603050405020304" pitchFamily="18" charset="0"/>
                </a:rPr>
                <a:t>các</a:t>
              </a:r>
              <a:r>
                <a:rPr lang="en-US" sz="2000" b="0" i="0" dirty="0">
                  <a:solidFill>
                    <a:schemeClr val="bg1"/>
                  </a:solidFill>
                  <a:effectLst/>
                  <a:latin typeface="Times New Roman" panose="02020603050405020304" pitchFamily="18" charset="0"/>
                  <a:cs typeface="Times New Roman" panose="02020603050405020304" pitchFamily="18" charset="0"/>
                </a:rPr>
                <a:t> Activity </a:t>
              </a:r>
              <a:r>
                <a:rPr lang="en-US" sz="2000" b="0" i="0" dirty="0" err="1">
                  <a:solidFill>
                    <a:schemeClr val="bg1"/>
                  </a:solidFill>
                  <a:effectLst/>
                  <a:latin typeface="Times New Roman" panose="02020603050405020304" pitchFamily="18" charset="0"/>
                  <a:cs typeface="Times New Roman" panose="02020603050405020304" pitchFamily="18" charset="0"/>
                </a:rPr>
                <a:t>khác</a:t>
              </a:r>
              <a:r>
                <a:rPr lang="en-US" sz="2000" b="0" i="0" dirty="0">
                  <a:solidFill>
                    <a:schemeClr val="bg1"/>
                  </a:solidFill>
                  <a:effectLst/>
                  <a:latin typeface="Times New Roman" panose="02020603050405020304" pitchFamily="18" charset="0"/>
                  <a:cs typeface="Times New Roman" panose="02020603050405020304" pitchFamily="18" charset="0"/>
                </a:rPr>
                <a:t> </a:t>
              </a:r>
              <a:r>
                <a:rPr lang="en-US" sz="2000" b="0" i="0" dirty="0" err="1">
                  <a:solidFill>
                    <a:schemeClr val="bg1"/>
                  </a:solidFill>
                  <a:effectLst/>
                  <a:latin typeface="Times New Roman" panose="02020603050405020304" pitchFamily="18" charset="0"/>
                  <a:cs typeface="Times New Roman" panose="02020603050405020304" pitchFamily="18" charset="0"/>
                </a:rPr>
                <a:t>nhau</a:t>
              </a:r>
              <a:r>
                <a:rPr lang="en-US" sz="2000" b="0" i="0" dirty="0">
                  <a:solidFill>
                    <a:schemeClr val="bg1"/>
                  </a:solidFill>
                  <a:effectLst/>
                  <a:latin typeface="Times New Roman" panose="02020603050405020304" pitchFamily="18" charset="0"/>
                  <a:cs typeface="Times New Roman" panose="02020603050405020304" pitchFamily="18" charset="0"/>
                </a:rPr>
                <a:t>.</a:t>
              </a:r>
              <a:endPar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5379876" y="2790087"/>
            <a:ext cx="1820745" cy="1180725"/>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6469564" y="3653560"/>
            <a:ext cx="1299351" cy="1840056"/>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grpSp>
        <p:nvGrpSpPr>
          <p:cNvPr id="2" name="组合 1"/>
          <p:cNvGrpSpPr/>
          <p:nvPr/>
        </p:nvGrpSpPr>
        <p:grpSpPr>
          <a:xfrm>
            <a:off x="4910893" y="4075643"/>
            <a:ext cx="1641431" cy="1462113"/>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sp>
        <p:nvSpPr>
          <p:cNvPr id="6" name="TextBox 5">
            <a:extLst>
              <a:ext uri="{FF2B5EF4-FFF2-40B4-BE49-F238E27FC236}">
                <a16:creationId xmlns:a16="http://schemas.microsoft.com/office/drawing/2014/main" id="{D6A9A820-CDB2-B55B-1985-BB8688F6EAF1}"/>
              </a:ext>
            </a:extLst>
          </p:cNvPr>
          <p:cNvSpPr txBox="1"/>
          <p:nvPr/>
        </p:nvSpPr>
        <p:spPr>
          <a:xfrm>
            <a:off x="2540943" y="866727"/>
            <a:ext cx="8448621" cy="523220"/>
          </a:xfrm>
          <a:prstGeom prst="rect">
            <a:avLst/>
          </a:prstGeom>
          <a:noFill/>
        </p:spPr>
        <p:txBody>
          <a:bodyPr wrap="square">
            <a:spAutoFit/>
          </a:bodyPr>
          <a:lstStyle/>
          <a:p>
            <a:r>
              <a:rPr lang="vi-VN" sz="2800" b="1" i="0" dirty="0">
                <a:solidFill>
                  <a:schemeClr val="bg1"/>
                </a:solidFill>
                <a:effectLst/>
                <a:latin typeface="Times New Roman" panose="02020603050405020304" pitchFamily="18" charset="0"/>
                <a:cs typeface="Times New Roman" panose="02020603050405020304" pitchFamily="18" charset="0"/>
              </a:rPr>
              <a:t>Các thành phần cơ bản của một project Android. </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18784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PA" val="v3.0.1"/>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4"/>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1293</Words>
  <Application>Microsoft Office PowerPoint</Application>
  <PresentationFormat>Custom</PresentationFormat>
  <Paragraphs>182</Paragraphs>
  <Slides>43</Slides>
  <Notes>43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 New Roman</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2022-12-19T10:12:54Z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